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7" r:id="rId2"/>
    <p:sldId id="293" r:id="rId3"/>
    <p:sldId id="307" r:id="rId4"/>
    <p:sldId id="294" r:id="rId5"/>
    <p:sldId id="300" r:id="rId6"/>
    <p:sldId id="301" r:id="rId7"/>
    <p:sldId id="308" r:id="rId8"/>
    <p:sldId id="295" r:id="rId9"/>
    <p:sldId id="303" r:id="rId10"/>
    <p:sldId id="312" r:id="rId11"/>
    <p:sldId id="304" r:id="rId12"/>
    <p:sldId id="309" r:id="rId13"/>
    <p:sldId id="298" r:id="rId14"/>
    <p:sldId id="310" r:id="rId15"/>
    <p:sldId id="299" r:id="rId16"/>
    <p:sldId id="311" r:id="rId17"/>
    <p:sldId id="313" r:id="rId18"/>
    <p:sldId id="314" r:id="rId19"/>
    <p:sldId id="315" r:id="rId20"/>
    <p:sldId id="316" r:id="rId21"/>
    <p:sldId id="317" r:id="rId22"/>
    <p:sldId id="318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5BEB8-B68D-4A12-991C-73053A8AEB20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633A5-64E4-42E6-8519-2444B968B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07CCC-7FC6-49AA-861C-1FDFF270449D}" type="datetimeFigureOut">
              <a:rPr lang="en-US" smtClean="0"/>
              <a:pPr/>
              <a:t>7/29/2010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E92E-EAF8-40DB-AAAB-1541F9AE60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4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4.png"/><Relationship Id="rId4" Type="http://schemas.openxmlformats.org/officeDocument/2006/relationships/oleObject" Target="../embeddings/oleObject5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714375" y="787400"/>
            <a:ext cx="7772400" cy="18859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A bit on </a:t>
            </a:r>
            <a:r>
              <a:rPr lang="en-US" sz="4000" b="1" dirty="0" err="1" smtClean="0">
                <a:cs typeface="Times New Roman" pitchFamily="18" charset="0"/>
              </a:rPr>
              <a:t>Queueing</a:t>
            </a:r>
            <a:r>
              <a:rPr lang="en-US" sz="4000" b="1" dirty="0" smtClean="0">
                <a:cs typeface="Times New Roman" pitchFamily="18" charset="0"/>
              </a:rPr>
              <a:t> Theory:</a:t>
            </a:r>
            <a:br>
              <a:rPr lang="en-US" sz="4000" b="1" dirty="0" smtClean="0">
                <a:cs typeface="Times New Roman" pitchFamily="18" charset="0"/>
              </a:rPr>
            </a:br>
            <a:r>
              <a:rPr lang="en-US" sz="4000" b="1" dirty="0" smtClean="0">
                <a:cs typeface="Times New Roman" pitchFamily="18" charset="0"/>
              </a:rPr>
              <a:t>M/M/1, M/G/1, GI/G/1</a:t>
            </a:r>
            <a:endParaRPr lang="he-IL" sz="4000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606425" y="2971800"/>
            <a:ext cx="7874000" cy="1600200"/>
          </a:xfrm>
        </p:spPr>
        <p:txBody>
          <a:bodyPr>
            <a:normAutofit/>
          </a:bodyPr>
          <a:lstStyle/>
          <a:p>
            <a:pPr rtl="0" eaLnBrk="1" hangingPunct="1"/>
            <a:r>
              <a:rPr lang="en-GB" sz="2600" dirty="0" smtClean="0">
                <a:solidFill>
                  <a:schemeClr val="tx1"/>
                </a:solidFill>
                <a:cs typeface="Arial" charset="0"/>
              </a:rPr>
              <a:t>Yoni </a:t>
            </a:r>
            <a:r>
              <a:rPr lang="en-GB" sz="2600" dirty="0" err="1" smtClean="0">
                <a:solidFill>
                  <a:schemeClr val="tx1"/>
                </a:solidFill>
                <a:cs typeface="Arial" charset="0"/>
              </a:rPr>
              <a:t>Nazarathy</a:t>
            </a:r>
            <a:r>
              <a:rPr lang="en-GB" sz="2000" baseline="30000" dirty="0" smtClean="0">
                <a:solidFill>
                  <a:schemeClr val="tx1"/>
                </a:solidFill>
                <a:cs typeface="Arial" charset="0"/>
              </a:rPr>
              <a:t>*</a:t>
            </a:r>
          </a:p>
          <a:p>
            <a:pPr rtl="0" eaLnBrk="1" hangingPunct="1"/>
            <a:r>
              <a:rPr lang="en-GB" sz="2000" dirty="0" smtClean="0">
                <a:solidFill>
                  <a:schemeClr val="tx1"/>
                </a:solidFill>
                <a:cs typeface="Arial" charset="0"/>
              </a:rPr>
              <a:t>EURANDOM, Eindhoven University of Technology,</a:t>
            </a:r>
            <a:br>
              <a:rPr lang="en-GB" sz="2000" dirty="0" smtClean="0">
                <a:solidFill>
                  <a:schemeClr val="tx1"/>
                </a:solidFill>
                <a:cs typeface="Arial" charset="0"/>
              </a:rPr>
            </a:br>
            <a:r>
              <a:rPr lang="en-GB" sz="2000" dirty="0" smtClean="0">
                <a:solidFill>
                  <a:schemeClr val="tx1"/>
                </a:solidFill>
                <a:cs typeface="Arial" charset="0"/>
              </a:rPr>
              <a:t>The Netherlands.</a:t>
            </a:r>
            <a:br>
              <a:rPr lang="en-GB" sz="2000" dirty="0" smtClean="0">
                <a:solidFill>
                  <a:schemeClr val="tx1"/>
                </a:solidFill>
                <a:cs typeface="Arial" charset="0"/>
              </a:rPr>
            </a:br>
            <a:r>
              <a:rPr lang="en-GB" sz="1400" b="1" dirty="0" smtClean="0">
                <a:solidFill>
                  <a:srgbClr val="FF0000"/>
                </a:solidFill>
                <a:cs typeface="Arial" charset="0"/>
              </a:rPr>
              <a:t>(As of Dec 1:  Swinburne University of Technology, Melbourne)</a:t>
            </a:r>
          </a:p>
        </p:txBody>
      </p:sp>
      <p:sp>
        <p:nvSpPr>
          <p:cNvPr id="12292" name="Subtitle 2"/>
          <p:cNvSpPr txBox="1">
            <a:spLocks/>
          </p:cNvSpPr>
          <p:nvPr/>
        </p:nvSpPr>
        <p:spPr bwMode="auto">
          <a:xfrm>
            <a:off x="1228725" y="504031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20000"/>
              </a:spcBef>
              <a:buFont typeface="Arial" charset="0"/>
              <a:buNone/>
            </a:pPr>
            <a:r>
              <a:rPr lang="en-GB" sz="2000" dirty="0" smtClean="0">
                <a:latin typeface="Calibri" pitchFamily="34" charset="0"/>
              </a:rPr>
              <a:t>Swinburne University Seminar, Melbourne, </a:t>
            </a:r>
            <a:endParaRPr lang="en-GB" sz="2000" dirty="0">
              <a:latin typeface="Calibri" pitchFamily="34" charset="0"/>
            </a:endParaRPr>
          </a:p>
          <a:p>
            <a:pPr algn="ctr" rtl="0">
              <a:spcBef>
                <a:spcPct val="20000"/>
              </a:spcBef>
              <a:buFont typeface="Arial" charset="0"/>
              <a:buNone/>
            </a:pPr>
            <a:r>
              <a:rPr lang="en-GB" sz="2000" dirty="0">
                <a:latin typeface="Calibri" pitchFamily="34" charset="0"/>
              </a:rPr>
              <a:t>July </a:t>
            </a:r>
            <a:r>
              <a:rPr lang="en-GB" sz="2000" dirty="0" smtClean="0">
                <a:latin typeface="Calibri" pitchFamily="34" charset="0"/>
              </a:rPr>
              <a:t>29, </a:t>
            </a:r>
            <a:r>
              <a:rPr lang="en-GB" sz="2000" dirty="0">
                <a:latin typeface="Calibri" pitchFamily="34" charset="0"/>
              </a:rPr>
              <a:t>2010.</a:t>
            </a:r>
            <a:endParaRPr lang="he-IL" sz="2000" dirty="0">
              <a:latin typeface="Calibri" pitchFamily="34" charset="0"/>
            </a:endParaRPr>
          </a:p>
        </p:txBody>
      </p:sp>
      <p:sp>
        <p:nvSpPr>
          <p:cNvPr id="12293" name="Subtitle 2"/>
          <p:cNvSpPr txBox="1">
            <a:spLocks/>
          </p:cNvSpPr>
          <p:nvPr/>
        </p:nvSpPr>
        <p:spPr bwMode="auto">
          <a:xfrm>
            <a:off x="161925" y="6411913"/>
            <a:ext cx="6400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>
              <a:spcBef>
                <a:spcPct val="20000"/>
              </a:spcBef>
              <a:buFont typeface="Arial" charset="0"/>
              <a:buNone/>
            </a:pPr>
            <a:r>
              <a:rPr lang="en-GB" sz="1200">
                <a:latin typeface="Calibri" pitchFamily="34" charset="0"/>
              </a:rPr>
              <a:t>*Supported by NWO-VIDI  Grant 639.072.072 of Erjen Lefeber</a:t>
            </a:r>
            <a:endParaRPr lang="he-IL" sz="1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21084" t="31651" r="44363" b="6250"/>
          <a:stretch>
            <a:fillRect/>
          </a:stretch>
        </p:blipFill>
        <p:spPr bwMode="auto">
          <a:xfrm>
            <a:off x="2706329" y="2514600"/>
            <a:ext cx="40723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11200" y="2743200"/>
          <a:ext cx="1727200" cy="492125"/>
        </p:xfrm>
        <a:graphic>
          <a:graphicData uri="http://schemas.openxmlformats.org/presentationml/2006/ole">
            <p:oleObj spid="_x0000_s28674" name="Equation" r:id="rId4" imgW="888840" imgH="253800" progId="Equation.DSMT4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676400" y="5688013"/>
          <a:ext cx="876735" cy="560387"/>
        </p:xfrm>
        <a:graphic>
          <a:graphicData uri="http://schemas.openxmlformats.org/presentationml/2006/ole">
            <p:oleObj spid="_x0000_s28675" name="Equation" r:id="rId5" imgW="317160" imgH="203040" progId="Equation.DSMT4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875366" y="4243388"/>
          <a:ext cx="563034" cy="633412"/>
        </p:xfrm>
        <a:graphic>
          <a:graphicData uri="http://schemas.openxmlformats.org/presentationml/2006/ole">
            <p:oleObj spid="_x0000_s28676" name="Equation" r:id="rId6" imgW="203040" imgH="2286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152650" y="457200"/>
          <a:ext cx="742950" cy="514350"/>
        </p:xfrm>
        <a:graphic>
          <a:graphicData uri="http://schemas.openxmlformats.org/presentationml/2006/ole">
            <p:oleObj spid="_x0000_s28677" name="Equation" r:id="rId7" imgW="330120" imgH="228600" progId="Equation.DSMT4">
              <p:embed/>
            </p:oleObj>
          </a:graphicData>
        </a:graphic>
      </p:graphicFrame>
      <p:sp>
        <p:nvSpPr>
          <p:cNvPr id="8" name="Text Box 49"/>
          <p:cNvSpPr txBox="1">
            <a:spLocks noChangeArrowheads="1"/>
          </p:cNvSpPr>
          <p:nvPr/>
        </p:nvSpPr>
        <p:spPr bwMode="auto">
          <a:xfrm>
            <a:off x="2895600" y="5334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The waiting time of customer n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18310" y="1295400"/>
          <a:ext cx="5520690" cy="800100"/>
        </p:xfrm>
        <a:graphic>
          <a:graphicData uri="http://schemas.openxmlformats.org/presentationml/2006/ole">
            <p:oleObj spid="_x0000_s28678" name="Equation" r:id="rId8" imgW="17524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Performance Measures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28600" y="2438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Some important performance measures: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838200" y="2990850"/>
          <a:ext cx="1485900" cy="514350"/>
        </p:xfrm>
        <a:graphic>
          <a:graphicData uri="http://schemas.openxmlformats.org/presentationml/2006/ole">
            <p:oleObj spid="_x0000_s26637" name="Equation" r:id="rId3" imgW="660240" imgH="228600" progId="Equation.DSMT4">
              <p:embed/>
            </p:oleObj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2971800" y="2971800"/>
          <a:ext cx="2085975" cy="628650"/>
        </p:xfrm>
        <a:graphic>
          <a:graphicData uri="http://schemas.openxmlformats.org/presentationml/2006/ole">
            <p:oleObj spid="_x0000_s26640" name="Equation" r:id="rId4" imgW="927000" imgH="279360" progId="Equation.DSMT4">
              <p:embed/>
            </p:oleObj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228600" y="3810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Little’s result</a:t>
            </a:r>
            <a:r>
              <a:rPr lang="en-US" dirty="0" smtClean="0"/>
              <a:t>:</a:t>
            </a: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/>
        </p:nvGraphicFramePr>
        <p:xfrm>
          <a:off x="2247900" y="3762375"/>
          <a:ext cx="1714500" cy="457200"/>
        </p:xfrm>
        <a:graphic>
          <a:graphicData uri="http://schemas.openxmlformats.org/presentationml/2006/ole">
            <p:oleObj spid="_x0000_s26641" name="Equation" r:id="rId5" imgW="761760" imgH="203040" progId="Equation.DSMT4">
              <p:embed/>
            </p:oleObj>
          </a:graphicData>
        </a:graphic>
      </p:graphicFrame>
      <p:graphicFrame>
        <p:nvGraphicFramePr>
          <p:cNvPr id="83" name="Object 82"/>
          <p:cNvGraphicFramePr>
            <a:graphicFrameLocks noChangeAspect="1"/>
          </p:cNvGraphicFramePr>
          <p:nvPr/>
        </p:nvGraphicFramePr>
        <p:xfrm>
          <a:off x="5715000" y="2971800"/>
          <a:ext cx="2257425" cy="657225"/>
        </p:xfrm>
        <a:graphic>
          <a:graphicData uri="http://schemas.openxmlformats.org/presentationml/2006/ole">
            <p:oleObj spid="_x0000_s26643" name="Equation" r:id="rId6" imgW="1002960" imgH="291960" progId="Equation.DSMT4">
              <p:embed/>
            </p:oleObj>
          </a:graphicData>
        </a:graphic>
      </p:graphicFrame>
      <p:graphicFrame>
        <p:nvGraphicFramePr>
          <p:cNvPr id="85" name="Object 84"/>
          <p:cNvGraphicFramePr>
            <a:graphicFrameLocks noChangeAspect="1"/>
          </p:cNvGraphicFramePr>
          <p:nvPr/>
        </p:nvGraphicFramePr>
        <p:xfrm>
          <a:off x="168275" y="1252538"/>
          <a:ext cx="1331913" cy="468312"/>
        </p:xfrm>
        <a:graphic>
          <a:graphicData uri="http://schemas.openxmlformats.org/presentationml/2006/ole">
            <p:oleObj spid="_x0000_s26645" name="Equation" r:id="rId7" imgW="685800" imgH="241200" progId="Equation.DSMT4">
              <p:embed/>
            </p:oleObj>
          </a:graphicData>
        </a:graphic>
      </p:graphicFrame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1690688" y="1284288"/>
          <a:ext cx="1382712" cy="468312"/>
        </p:xfrm>
        <a:graphic>
          <a:graphicData uri="http://schemas.openxmlformats.org/presentationml/2006/ole">
            <p:oleObj spid="_x0000_s26646" name="Equation" r:id="rId8" imgW="711000" imgH="241200" progId="Equation.DSMT4">
              <p:embed/>
            </p:oleObj>
          </a:graphicData>
        </a:graphic>
      </p:graphicFrame>
      <p:sp>
        <p:nvSpPr>
          <p:cNvPr id="87" name="Text Box 49"/>
          <p:cNvSpPr txBox="1">
            <a:spLocks noChangeArrowheads="1"/>
          </p:cNvSpPr>
          <p:nvPr/>
        </p:nvSpPr>
        <p:spPr bwMode="auto">
          <a:xfrm>
            <a:off x="152400" y="762000"/>
            <a:ext cx="76962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Assume the sequence is </a:t>
            </a:r>
            <a:r>
              <a:rPr lang="en-US" b="1" dirty="0" smtClean="0">
                <a:latin typeface="Comic Sans MS" pitchFamily="66" charset="0"/>
                <a:ea typeface="MS Pゴシック" pitchFamily="-92" charset="-128"/>
              </a:rPr>
              <a:t>stochastic</a:t>
            </a: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 and </a:t>
            </a:r>
            <a:r>
              <a:rPr lang="en-US" b="1" dirty="0" smtClean="0">
                <a:latin typeface="Comic Sans MS" pitchFamily="66" charset="0"/>
                <a:ea typeface="MS Pゴシック" pitchFamily="-92" charset="-128"/>
              </a:rPr>
              <a:t>stationary</a:t>
            </a:r>
            <a:endParaRPr lang="en-US" b="1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88" name="Object 87"/>
          <p:cNvGraphicFramePr>
            <a:graphicFrameLocks noChangeAspect="1"/>
          </p:cNvGraphicFramePr>
          <p:nvPr/>
        </p:nvGraphicFramePr>
        <p:xfrm>
          <a:off x="3200400" y="1093787"/>
          <a:ext cx="1062038" cy="811213"/>
        </p:xfrm>
        <a:graphic>
          <a:graphicData uri="http://schemas.openxmlformats.org/presentationml/2006/ole">
            <p:oleObj spid="_x0000_s26647" name="Equation" r:id="rId9" imgW="545760" imgH="419040" progId="Equation.DSMT4">
              <p:embed/>
            </p:oleObj>
          </a:graphicData>
        </a:graphic>
      </p:graphicFrame>
      <p:sp>
        <p:nvSpPr>
          <p:cNvPr id="89" name="Text Box 49"/>
          <p:cNvSpPr txBox="1">
            <a:spLocks noChangeArrowheads="1"/>
          </p:cNvSpPr>
          <p:nvPr/>
        </p:nvSpPr>
        <p:spPr bwMode="auto">
          <a:xfrm>
            <a:off x="4191000" y="1307068"/>
            <a:ext cx="9906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Load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sp>
        <p:nvSpPr>
          <p:cNvPr id="90" name="Text Box 49"/>
          <p:cNvSpPr txBox="1">
            <a:spLocks noChangeArrowheads="1"/>
          </p:cNvSpPr>
          <p:nvPr/>
        </p:nvSpPr>
        <p:spPr bwMode="auto">
          <a:xfrm>
            <a:off x="228600" y="1905000"/>
            <a:ext cx="5486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Stable when 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/>
        </p:nvGraphicFramePr>
        <p:xfrm>
          <a:off x="1600200" y="1905000"/>
          <a:ext cx="666750" cy="393700"/>
        </p:xfrm>
        <a:graphic>
          <a:graphicData uri="http://schemas.openxmlformats.org/presentationml/2006/ole">
            <p:oleObj spid="_x0000_s26648" name="Equation" r:id="rId10" imgW="342720" imgH="20304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8600" y="5181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We can quantify L (or W) under some further assumptions on </a:t>
            </a:r>
          </a:p>
        </p:txBody>
      </p:sp>
      <p:graphicFrame>
        <p:nvGraphicFramePr>
          <p:cNvPr id="19" name="Object 20"/>
          <p:cNvGraphicFramePr>
            <a:graphicFrameLocks noChangeAspect="1"/>
          </p:cNvGraphicFramePr>
          <p:nvPr/>
        </p:nvGraphicFramePr>
        <p:xfrm>
          <a:off x="6934200" y="5105400"/>
          <a:ext cx="1727200" cy="492125"/>
        </p:xfrm>
        <a:graphic>
          <a:graphicData uri="http://schemas.openxmlformats.org/presentationml/2006/ole">
            <p:oleObj spid="_x0000_s26649" name="Equation" r:id="rId11" imgW="8888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0" grpId="0"/>
      <p:bldP spid="87" grpId="0"/>
      <p:bldP spid="89" grpId="0"/>
      <p:bldP spid="90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M/M/1, M/G/1, GI/G/1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for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67000"/>
          </a:xfrm>
        </p:spPr>
        <p:txBody>
          <a:bodyPr/>
          <a:lstStyle/>
          <a:p>
            <a:r>
              <a:rPr lang="en-US" dirty="0" smtClean="0"/>
              <a:t>A/B/N/K</a:t>
            </a:r>
          </a:p>
          <a:p>
            <a:pPr lvl="1"/>
            <a:r>
              <a:rPr lang="en-US" dirty="0" smtClean="0"/>
              <a:t>A is the arrival process</a:t>
            </a:r>
          </a:p>
          <a:p>
            <a:pPr lvl="1"/>
            <a:r>
              <a:rPr lang="en-US" dirty="0" smtClean="0"/>
              <a:t>B is the service times</a:t>
            </a:r>
          </a:p>
          <a:p>
            <a:pPr lvl="1"/>
            <a:r>
              <a:rPr lang="en-US" dirty="0" smtClean="0"/>
              <a:t>N Is the number of servers</a:t>
            </a:r>
          </a:p>
          <a:p>
            <a:pPr lvl="1"/>
            <a:r>
              <a:rPr lang="en-US" dirty="0" smtClean="0"/>
              <a:t>K is the buffer capacity (default is infinity)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40386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M/M/1, M/G/1, GI/G/1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10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Poisson or exponential or memory-less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baseline="0" dirty="0" smtClean="0"/>
              <a:t>G</a:t>
            </a:r>
            <a:r>
              <a:rPr lang="en-US" sz="2800" dirty="0" smtClean="0"/>
              <a:t>    General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Renewal process arrivals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006600" y="4648200"/>
          <a:ext cx="1727200" cy="492125"/>
        </p:xfrm>
        <a:graphic>
          <a:graphicData uri="http://schemas.openxmlformats.org/presentationml/2006/ole">
            <p:oleObj spid="_x0000_s2049" name="Equation" r:id="rId3" imgW="888840" imgH="2538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7360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Assumptions on                         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6934200" y="5410200"/>
          <a:ext cx="1957388" cy="694830"/>
        </p:xfrm>
        <a:graphic>
          <a:graphicData uri="http://schemas.openxmlformats.org/presentationml/2006/ole">
            <p:oleObj spid="_x0000_s2050" name="Equation" r:id="rId4" imgW="13204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Results for Mean Waiting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Waiting Time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94000" y="1524000"/>
          <a:ext cx="2616200" cy="960438"/>
        </p:xfrm>
        <a:graphic>
          <a:graphicData uri="http://schemas.openxmlformats.org/presentationml/2006/ole">
            <p:oleObj spid="_x0000_s1026" name="Equation" r:id="rId3" imgW="114300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2819400"/>
          <a:ext cx="3459163" cy="1017588"/>
        </p:xfrm>
        <a:graphic>
          <a:graphicData uri="http://schemas.openxmlformats.org/presentationml/2006/ole">
            <p:oleObj spid="_x0000_s1027" name="Equation" r:id="rId4" imgW="1511280" imgH="4442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87638" y="4191000"/>
          <a:ext cx="4127500" cy="1017588"/>
        </p:xfrm>
        <a:graphic>
          <a:graphicData uri="http://schemas.openxmlformats.org/presentationml/2006/ole">
            <p:oleObj spid="_x0000_s1028" name="Equation" r:id="rId5" imgW="1803240" imgH="4442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" y="5562600"/>
          <a:ext cx="3924300" cy="1076325"/>
        </p:xfrm>
        <a:graphic>
          <a:graphicData uri="http://schemas.openxmlformats.org/presentationml/2006/ole">
            <p:oleObj spid="_x0000_s1029" name="Equation" r:id="rId6" imgW="17143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Derivation of the M/M/1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Markov Jump Process</a:t>
            </a:r>
            <a:endParaRPr lang="en-US" dirty="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873375" y="2292350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62288" y="2503488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>
                <a:ea typeface="MS Pゴシック" pitchFamily="-92" charset="-128"/>
              </a:rPr>
              <a:t>0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736975" y="2305050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25888" y="2503488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>
                <a:ea typeface="MS Pゴシック" pitchFamily="-92" charset="-128"/>
              </a:rPr>
              <a:t>1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429000" y="2316163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4356100" y="2327275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rot="10800000">
            <a:off x="4356100" y="3028950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rot="10800000">
            <a:off x="3429000" y="3041650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4413250" y="3076575"/>
          <a:ext cx="288925" cy="315913"/>
        </p:xfrm>
        <a:graphic>
          <a:graphicData uri="http://schemas.openxmlformats.org/presentationml/2006/ole">
            <p:oleObj spid="_x0000_s2970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7" name="Object 25"/>
          <p:cNvGraphicFramePr>
            <a:graphicFrameLocks noChangeAspect="1"/>
          </p:cNvGraphicFramePr>
          <p:nvPr/>
        </p:nvGraphicFramePr>
        <p:xfrm>
          <a:off x="3536950" y="3103563"/>
          <a:ext cx="288925" cy="315913"/>
        </p:xfrm>
        <a:graphic>
          <a:graphicData uri="http://schemas.openxmlformats.org/presentationml/2006/ole">
            <p:oleObj spid="_x0000_s29701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1" name="Object 29"/>
          <p:cNvGraphicFramePr>
            <a:graphicFrameLocks noChangeAspect="1"/>
          </p:cNvGraphicFramePr>
          <p:nvPr/>
        </p:nvGraphicFramePr>
        <p:xfrm>
          <a:off x="4449763" y="1946275"/>
          <a:ext cx="265113" cy="339725"/>
        </p:xfrm>
        <a:graphic>
          <a:graphicData uri="http://schemas.openxmlformats.org/presentationml/2006/ole">
            <p:oleObj spid="_x0000_s29704" name="Equation" r:id="rId5" imgW="139680" imgH="177480" progId="Equation.DSMT4">
              <p:embed/>
            </p:oleObj>
          </a:graphicData>
        </a:graphic>
      </p:graphicFrame>
      <p:graphicFrame>
        <p:nvGraphicFramePr>
          <p:cNvPr id="32" name="Object 30"/>
          <p:cNvGraphicFramePr>
            <a:graphicFrameLocks noChangeAspect="1"/>
          </p:cNvGraphicFramePr>
          <p:nvPr/>
        </p:nvGraphicFramePr>
        <p:xfrm>
          <a:off x="3521075" y="1933575"/>
          <a:ext cx="265113" cy="339725"/>
        </p:xfrm>
        <a:graphic>
          <a:graphicData uri="http://schemas.openxmlformats.org/presentationml/2006/ole">
            <p:oleObj spid="_x0000_s29705" name="Equation" r:id="rId6" imgW="139680" imgH="177480" progId="Equation.DSMT4">
              <p:embed/>
            </p:oleObj>
          </a:graphicData>
        </a:graphic>
      </p:graphicFrame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4800600" y="2263775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989513" y="2462213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 smtClean="0">
                <a:ea typeface="MS Pゴシック" pitchFamily="-92" charset="-128"/>
              </a:rPr>
              <a:t>2</a:t>
            </a:r>
            <a:endParaRPr lang="en-US" dirty="0">
              <a:ea typeface="MS Pゴシック" pitchFamily="-92" charset="-128"/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5419725" y="2286000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rot="10800000">
            <a:off x="5419725" y="2987675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6" name="Object 24"/>
          <p:cNvGraphicFramePr>
            <a:graphicFrameLocks noChangeAspect="1"/>
          </p:cNvGraphicFramePr>
          <p:nvPr/>
        </p:nvGraphicFramePr>
        <p:xfrm>
          <a:off x="5476875" y="3035300"/>
          <a:ext cx="288925" cy="315913"/>
        </p:xfrm>
        <a:graphic>
          <a:graphicData uri="http://schemas.openxmlformats.org/presentationml/2006/ole">
            <p:oleObj spid="_x0000_s29709" name="Equation" r:id="rId7" imgW="152280" imgH="164880" progId="Equation.DSMT4">
              <p:embed/>
            </p:oleObj>
          </a:graphicData>
        </a:graphic>
      </p:graphicFrame>
      <p:graphicFrame>
        <p:nvGraphicFramePr>
          <p:cNvPr id="47" name="Object 29"/>
          <p:cNvGraphicFramePr>
            <a:graphicFrameLocks noChangeAspect="1"/>
          </p:cNvGraphicFramePr>
          <p:nvPr/>
        </p:nvGraphicFramePr>
        <p:xfrm>
          <a:off x="5513388" y="1905000"/>
          <a:ext cx="265113" cy="339725"/>
        </p:xfrm>
        <a:graphic>
          <a:graphicData uri="http://schemas.openxmlformats.org/presentationml/2006/ole">
            <p:oleObj spid="_x0000_s29710" name="Equation" r:id="rId8" imgW="139680" imgH="177480" progId="Equation.DSMT4">
              <p:embed/>
            </p:oleObj>
          </a:graphicData>
        </a:graphic>
      </p:graphicFrame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5746750" y="2665412"/>
            <a:ext cx="88265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152400" y="12954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Due to M/M (Exponential), at time t, Q(t) describes the state of the process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29711" name="Object 25"/>
          <p:cNvGraphicFramePr>
            <a:graphicFrameLocks noChangeAspect="1"/>
          </p:cNvGraphicFramePr>
          <p:nvPr/>
        </p:nvGraphicFramePr>
        <p:xfrm>
          <a:off x="457200" y="3657600"/>
          <a:ext cx="8254219" cy="654050"/>
        </p:xfrm>
        <a:graphic>
          <a:graphicData uri="http://schemas.openxmlformats.org/presentationml/2006/ole">
            <p:oleObj spid="_x0000_s29711" name="Equation" r:id="rId9" imgW="5333760" imgH="419040" progId="Equation.DSMT4">
              <p:embed/>
            </p:oleObj>
          </a:graphicData>
        </a:graphic>
      </p:graphicFrame>
      <p:graphicFrame>
        <p:nvGraphicFramePr>
          <p:cNvPr id="51" name="Object 25"/>
          <p:cNvGraphicFramePr>
            <a:graphicFrameLocks noChangeAspect="1"/>
          </p:cNvGraphicFramePr>
          <p:nvPr/>
        </p:nvGraphicFramePr>
        <p:xfrm>
          <a:off x="1447800" y="4343400"/>
          <a:ext cx="2481263" cy="558800"/>
        </p:xfrm>
        <a:graphic>
          <a:graphicData uri="http://schemas.openxmlformats.org/presentationml/2006/ole">
            <p:oleObj spid="_x0000_s29712" name="Equation" r:id="rId10" imgW="1307880" imgH="291960" progId="Equation.DSMT4">
              <p:embed/>
            </p:oleObj>
          </a:graphicData>
        </a:graphic>
      </p:graphicFrame>
      <p:graphicFrame>
        <p:nvGraphicFramePr>
          <p:cNvPr id="52" name="Object 25"/>
          <p:cNvGraphicFramePr>
            <a:graphicFrameLocks noChangeAspect="1"/>
          </p:cNvGraphicFramePr>
          <p:nvPr/>
        </p:nvGraphicFramePr>
        <p:xfrm>
          <a:off x="533400" y="4953000"/>
          <a:ext cx="1517650" cy="534987"/>
        </p:xfrm>
        <a:graphic>
          <a:graphicData uri="http://schemas.openxmlformats.org/presentationml/2006/ole">
            <p:oleObj spid="_x0000_s29713" name="Equation" r:id="rId11" imgW="799920" imgH="279360" progId="Equation.DSMT4">
              <p:embed/>
            </p:oleObj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133600" y="50292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Stationary distribution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55" name="Object 25"/>
          <p:cNvGraphicFramePr>
            <a:graphicFrameLocks noChangeAspect="1"/>
          </p:cNvGraphicFramePr>
          <p:nvPr/>
        </p:nvGraphicFramePr>
        <p:xfrm>
          <a:off x="533400" y="5562600"/>
          <a:ext cx="1323975" cy="852488"/>
        </p:xfrm>
        <a:graphic>
          <a:graphicData uri="http://schemas.openxmlformats.org/presentationml/2006/ole">
            <p:oleObj spid="_x0000_s29715" name="Equation" r:id="rId12" imgW="698400" imgH="444240" progId="Equation.DSMT4">
              <p:embed/>
            </p:oleObj>
          </a:graphicData>
        </a:graphic>
      </p:graphicFrame>
      <p:graphicFrame>
        <p:nvGraphicFramePr>
          <p:cNvPr id="57" name="Object 25"/>
          <p:cNvGraphicFramePr>
            <a:graphicFrameLocks noChangeAspect="1"/>
          </p:cNvGraphicFramePr>
          <p:nvPr/>
        </p:nvGraphicFramePr>
        <p:xfrm>
          <a:off x="1981200" y="5791200"/>
          <a:ext cx="939800" cy="436562"/>
        </p:xfrm>
        <a:graphic>
          <a:graphicData uri="http://schemas.openxmlformats.org/presentationml/2006/ole">
            <p:oleObj spid="_x0000_s29717" name="Equation" r:id="rId13" imgW="495000" imgH="228600" progId="Equation.DSMT4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835275" y="5818187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Utilization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Stationary Distribution</a:t>
            </a:r>
            <a:endParaRPr lang="en-US" dirty="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71487" y="1617662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0400" y="1828800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>
                <a:ea typeface="MS Pゴシック" pitchFamily="-92" charset="-128"/>
              </a:rPr>
              <a:t>0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335087" y="1630362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24000" y="1828800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>
                <a:ea typeface="MS Pゴシック" pitchFamily="-92" charset="-128"/>
              </a:rPr>
              <a:t>1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1027112" y="1641475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1954212" y="1652587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rot="10800000">
            <a:off x="1954212" y="2354262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rot="10800000">
            <a:off x="1027112" y="2366962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4"/>
          <p:cNvGraphicFramePr>
            <a:graphicFrameLocks noChangeAspect="1"/>
          </p:cNvGraphicFramePr>
          <p:nvPr/>
        </p:nvGraphicFramePr>
        <p:xfrm>
          <a:off x="2011362" y="2401887"/>
          <a:ext cx="288925" cy="315913"/>
        </p:xfrm>
        <a:graphic>
          <a:graphicData uri="http://schemas.openxmlformats.org/presentationml/2006/ole">
            <p:oleObj spid="_x0000_s30722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7" name="Object 25"/>
          <p:cNvGraphicFramePr>
            <a:graphicFrameLocks noChangeAspect="1"/>
          </p:cNvGraphicFramePr>
          <p:nvPr/>
        </p:nvGraphicFramePr>
        <p:xfrm>
          <a:off x="1135062" y="2428875"/>
          <a:ext cx="288925" cy="315913"/>
        </p:xfrm>
        <a:graphic>
          <a:graphicData uri="http://schemas.openxmlformats.org/presentationml/2006/ole">
            <p:oleObj spid="_x0000_s3072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31" name="Object 29"/>
          <p:cNvGraphicFramePr>
            <a:graphicFrameLocks noChangeAspect="1"/>
          </p:cNvGraphicFramePr>
          <p:nvPr/>
        </p:nvGraphicFramePr>
        <p:xfrm>
          <a:off x="2047875" y="1271587"/>
          <a:ext cx="265113" cy="339725"/>
        </p:xfrm>
        <a:graphic>
          <a:graphicData uri="http://schemas.openxmlformats.org/presentationml/2006/ole">
            <p:oleObj spid="_x0000_s30724" name="Equation" r:id="rId5" imgW="139680" imgH="177480" progId="Equation.DSMT4">
              <p:embed/>
            </p:oleObj>
          </a:graphicData>
        </a:graphic>
      </p:graphicFrame>
      <p:graphicFrame>
        <p:nvGraphicFramePr>
          <p:cNvPr id="32" name="Object 30"/>
          <p:cNvGraphicFramePr>
            <a:graphicFrameLocks noChangeAspect="1"/>
          </p:cNvGraphicFramePr>
          <p:nvPr/>
        </p:nvGraphicFramePr>
        <p:xfrm>
          <a:off x="1119187" y="1258887"/>
          <a:ext cx="265113" cy="339725"/>
        </p:xfrm>
        <a:graphic>
          <a:graphicData uri="http://schemas.openxmlformats.org/presentationml/2006/ole">
            <p:oleObj spid="_x0000_s30725" name="Equation" r:id="rId6" imgW="139680" imgH="177480" progId="Equation.DSMT4">
              <p:embed/>
            </p:oleObj>
          </a:graphicData>
        </a:graphic>
      </p:graphicFrame>
      <p:sp>
        <p:nvSpPr>
          <p:cNvPr id="42" name="Oval 8"/>
          <p:cNvSpPr>
            <a:spLocks noChangeArrowheads="1"/>
          </p:cNvSpPr>
          <p:nvPr/>
        </p:nvSpPr>
        <p:spPr bwMode="auto">
          <a:xfrm>
            <a:off x="2398712" y="1589087"/>
            <a:ext cx="690563" cy="7413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2587625" y="1787525"/>
            <a:ext cx="2841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 smtClean="0">
                <a:ea typeface="MS Pゴシック" pitchFamily="-92" charset="-128"/>
              </a:rPr>
              <a:t>2</a:t>
            </a:r>
            <a:endParaRPr lang="en-US" dirty="0">
              <a:ea typeface="MS Pゴシック" pitchFamily="-92" charset="-128"/>
            </a:endParaRPr>
          </a:p>
        </p:txBody>
      </p:sp>
      <p:sp>
        <p:nvSpPr>
          <p:cNvPr id="44" name="Line 15"/>
          <p:cNvSpPr>
            <a:spLocks noChangeShapeType="1"/>
          </p:cNvSpPr>
          <p:nvPr/>
        </p:nvSpPr>
        <p:spPr bwMode="auto">
          <a:xfrm>
            <a:off x="3017837" y="1611312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 rot="10800000">
            <a:off x="3017837" y="2312987"/>
            <a:ext cx="420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6" name="Object 24"/>
          <p:cNvGraphicFramePr>
            <a:graphicFrameLocks noChangeAspect="1"/>
          </p:cNvGraphicFramePr>
          <p:nvPr/>
        </p:nvGraphicFramePr>
        <p:xfrm>
          <a:off x="3074987" y="2360612"/>
          <a:ext cx="288925" cy="315913"/>
        </p:xfrm>
        <a:graphic>
          <a:graphicData uri="http://schemas.openxmlformats.org/presentationml/2006/ole">
            <p:oleObj spid="_x0000_s30726" name="Equation" r:id="rId7" imgW="152280" imgH="164880" progId="Equation.DSMT4">
              <p:embed/>
            </p:oleObj>
          </a:graphicData>
        </a:graphic>
      </p:graphicFrame>
      <p:graphicFrame>
        <p:nvGraphicFramePr>
          <p:cNvPr id="47" name="Object 29"/>
          <p:cNvGraphicFramePr>
            <a:graphicFrameLocks noChangeAspect="1"/>
          </p:cNvGraphicFramePr>
          <p:nvPr/>
        </p:nvGraphicFramePr>
        <p:xfrm>
          <a:off x="3111500" y="1230312"/>
          <a:ext cx="265113" cy="339725"/>
        </p:xfrm>
        <a:graphic>
          <a:graphicData uri="http://schemas.openxmlformats.org/presentationml/2006/ole">
            <p:oleObj spid="_x0000_s30727" name="Equation" r:id="rId8" imgW="139680" imgH="177480" progId="Equation.DSMT4">
              <p:embed/>
            </p:oleObj>
          </a:graphicData>
        </a:graphic>
      </p:graphicFrame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3344862" y="1990724"/>
            <a:ext cx="882650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1" name="Object 25"/>
          <p:cNvGraphicFramePr>
            <a:graphicFrameLocks noChangeAspect="1"/>
          </p:cNvGraphicFramePr>
          <p:nvPr/>
        </p:nvGraphicFramePr>
        <p:xfrm>
          <a:off x="838200" y="4876800"/>
          <a:ext cx="1711325" cy="485775"/>
        </p:xfrm>
        <a:graphic>
          <a:graphicData uri="http://schemas.openxmlformats.org/presentationml/2006/ole">
            <p:oleObj spid="_x0000_s30729" name="Equation" r:id="rId9" imgW="901440" imgH="253800" progId="Equation.DSMT4">
              <p:embed/>
            </p:oleObj>
          </a:graphicData>
        </a:graphic>
      </p:graphicFrame>
      <p:graphicFrame>
        <p:nvGraphicFramePr>
          <p:cNvPr id="30" name="Object 25"/>
          <p:cNvGraphicFramePr>
            <a:graphicFrameLocks noChangeAspect="1"/>
          </p:cNvGraphicFramePr>
          <p:nvPr/>
        </p:nvGraphicFramePr>
        <p:xfrm>
          <a:off x="838200" y="2971800"/>
          <a:ext cx="3130551" cy="461963"/>
        </p:xfrm>
        <a:graphic>
          <a:graphicData uri="http://schemas.openxmlformats.org/presentationml/2006/ole">
            <p:oleObj spid="_x0000_s30733" name="Equation" r:id="rId10" imgW="1650960" imgH="241200" progId="Equation.DSMT4">
              <p:embed/>
            </p:oleObj>
          </a:graphicData>
        </a:graphic>
      </p:graphicFrame>
      <p:graphicFrame>
        <p:nvGraphicFramePr>
          <p:cNvPr id="33" name="Object 25"/>
          <p:cNvGraphicFramePr>
            <a:graphicFrameLocks noChangeAspect="1"/>
          </p:cNvGraphicFramePr>
          <p:nvPr/>
        </p:nvGraphicFramePr>
        <p:xfrm>
          <a:off x="838200" y="3429000"/>
          <a:ext cx="1108075" cy="850900"/>
        </p:xfrm>
        <a:graphic>
          <a:graphicData uri="http://schemas.openxmlformats.org/presentationml/2006/ole">
            <p:oleObj spid="_x0000_s30734" name="Equation" r:id="rId11" imgW="583920" imgH="444240" progId="Equation.DSMT4">
              <p:embed/>
            </p:oleObj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/>
        </p:nvGraphicFramePr>
        <p:xfrm>
          <a:off x="622300" y="5673725"/>
          <a:ext cx="1130300" cy="803275"/>
        </p:xfrm>
        <a:graphic>
          <a:graphicData uri="http://schemas.openxmlformats.org/presentationml/2006/ole">
            <p:oleObj spid="_x0000_s30735" name="Equation" r:id="rId12" imgW="596880" imgH="419040" progId="Equation.DSMT4">
              <p:embed/>
            </p:oleObj>
          </a:graphicData>
        </a:graphic>
      </p:graphicFrame>
      <p:graphicFrame>
        <p:nvGraphicFramePr>
          <p:cNvPr id="36" name="Object 25"/>
          <p:cNvGraphicFramePr>
            <a:graphicFrameLocks noChangeAspect="1"/>
          </p:cNvGraphicFramePr>
          <p:nvPr/>
        </p:nvGraphicFramePr>
        <p:xfrm>
          <a:off x="3213100" y="5964238"/>
          <a:ext cx="1206500" cy="436562"/>
        </p:xfrm>
        <a:graphic>
          <a:graphicData uri="http://schemas.openxmlformats.org/presentationml/2006/ole">
            <p:oleObj spid="_x0000_s30738" name="Equation" r:id="rId13" imgW="634680" imgH="2286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85800" y="4495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Solution: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525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Performance measures: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39" name="Object 25"/>
          <p:cNvGraphicFramePr>
            <a:graphicFrameLocks noChangeAspect="1"/>
          </p:cNvGraphicFramePr>
          <p:nvPr/>
        </p:nvGraphicFramePr>
        <p:xfrm>
          <a:off x="5411788" y="5883275"/>
          <a:ext cx="2436812" cy="557213"/>
        </p:xfrm>
        <a:graphic>
          <a:graphicData uri="http://schemas.openxmlformats.org/presentationml/2006/ole">
            <p:oleObj spid="_x0000_s30739" name="Equation" r:id="rId14" imgW="12826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My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term: </a:t>
            </a:r>
            <a:r>
              <a:rPr lang="en-US" dirty="0" err="1" smtClean="0"/>
              <a:t>queueing</a:t>
            </a:r>
            <a:r>
              <a:rPr lang="en-US" dirty="0" smtClean="0"/>
              <a:t> theory</a:t>
            </a:r>
          </a:p>
          <a:p>
            <a:r>
              <a:rPr lang="en-US" dirty="0" smtClean="0"/>
              <a:t>The single server queue</a:t>
            </a:r>
          </a:p>
          <a:p>
            <a:r>
              <a:rPr lang="en-US" dirty="0" smtClean="0"/>
              <a:t>M/M/1, M/G/1, GI/G/1</a:t>
            </a:r>
          </a:p>
          <a:p>
            <a:r>
              <a:rPr lang="en-US" dirty="0" smtClean="0"/>
              <a:t>Mean waiting time formulas</a:t>
            </a:r>
          </a:p>
          <a:p>
            <a:r>
              <a:rPr lang="en-US" dirty="0" smtClean="0"/>
              <a:t>Derivation of the M/M/1 result</a:t>
            </a:r>
          </a:p>
          <a:p>
            <a:r>
              <a:rPr lang="en-US" dirty="0" smtClean="0"/>
              <a:t>A glimpse at my </a:t>
            </a:r>
            <a:r>
              <a:rPr lang="en-US" dirty="0" err="1" smtClean="0"/>
              <a:t>queueing</a:t>
            </a:r>
            <a:r>
              <a:rPr lang="en-US" dirty="0" smtClean="0"/>
              <a:t>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PhD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stability of </a:t>
            </a:r>
            <a:r>
              <a:rPr lang="en-US" dirty="0" err="1" smtClean="0"/>
              <a:t>Queueing</a:t>
            </a:r>
            <a:r>
              <a:rPr lang="en-US" dirty="0" smtClean="0"/>
              <a:t> Networks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Queueing</a:t>
            </a:r>
            <a:r>
              <a:rPr lang="en-US" dirty="0" smtClean="0"/>
              <a:t> Output Processes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410200" y="2667000"/>
            <a:ext cx="2274887" cy="1295400"/>
            <a:chOff x="3425" y="3183"/>
            <a:chExt cx="2177" cy="1097"/>
          </a:xfrm>
        </p:grpSpPr>
        <p:sp>
          <p:nvSpPr>
            <p:cNvPr id="5" name="Rectangle 23"/>
            <p:cNvSpPr>
              <a:spLocks noChangeArrowheads="1"/>
            </p:cNvSpPr>
            <p:nvPr/>
          </p:nvSpPr>
          <p:spPr bwMode="auto">
            <a:xfrm>
              <a:off x="4853" y="3183"/>
              <a:ext cx="393" cy="927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4"/>
            <p:cNvSpPr>
              <a:spLocks noChangeArrowheads="1"/>
            </p:cNvSpPr>
            <p:nvPr/>
          </p:nvSpPr>
          <p:spPr bwMode="auto">
            <a:xfrm>
              <a:off x="3782" y="3183"/>
              <a:ext cx="393" cy="927"/>
            </a:xfrm>
            <a:prstGeom prst="rect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3819" y="3217"/>
              <a:ext cx="1778" cy="309"/>
              <a:chOff x="3152" y="890"/>
              <a:chExt cx="2259" cy="408"/>
            </a:xfrm>
          </p:grpSpPr>
          <p:sp useBgFill="1">
            <p:nvSpPr>
              <p:cNvPr id="50" name="Oval 26"/>
              <p:cNvSpPr>
                <a:spLocks noChangeArrowheads="1"/>
              </p:cNvSpPr>
              <p:nvPr/>
            </p:nvSpPr>
            <p:spPr bwMode="auto">
              <a:xfrm>
                <a:off x="3152" y="890"/>
                <a:ext cx="408" cy="408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51" name="Oval 27"/>
              <p:cNvSpPr>
                <a:spLocks noChangeArrowheads="1"/>
              </p:cNvSpPr>
              <p:nvPr/>
            </p:nvSpPr>
            <p:spPr bwMode="auto">
              <a:xfrm>
                <a:off x="4513" y="890"/>
                <a:ext cx="408" cy="408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/>
              <p:cNvSpPr>
                <a:spLocks noChangeShapeType="1"/>
              </p:cNvSpPr>
              <p:nvPr/>
            </p:nvSpPr>
            <p:spPr bwMode="auto">
              <a:xfrm>
                <a:off x="3691" y="1090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29"/>
              <p:cNvSpPr>
                <a:spLocks noChangeShapeType="1"/>
              </p:cNvSpPr>
              <p:nvPr/>
            </p:nvSpPr>
            <p:spPr bwMode="auto">
              <a:xfrm>
                <a:off x="5003" y="1088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 rot="10800000">
              <a:off x="3423" y="3767"/>
              <a:ext cx="1778" cy="309"/>
              <a:chOff x="3152" y="890"/>
              <a:chExt cx="2259" cy="408"/>
            </a:xfrm>
          </p:grpSpPr>
          <p:sp useBgFill="1">
            <p:nvSpPr>
              <p:cNvPr id="46" name="Oval 31"/>
              <p:cNvSpPr>
                <a:spLocks noChangeArrowheads="1"/>
              </p:cNvSpPr>
              <p:nvPr/>
            </p:nvSpPr>
            <p:spPr bwMode="auto">
              <a:xfrm>
                <a:off x="3152" y="890"/>
                <a:ext cx="408" cy="408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 useBgFill="1">
            <p:nvSpPr>
              <p:cNvPr id="47" name="Oval 32"/>
              <p:cNvSpPr>
                <a:spLocks noChangeArrowheads="1"/>
              </p:cNvSpPr>
              <p:nvPr/>
            </p:nvSpPr>
            <p:spPr bwMode="auto">
              <a:xfrm>
                <a:off x="4513" y="890"/>
                <a:ext cx="408" cy="408"/>
              </a:xfrm>
              <a:prstGeom prst="ellipse">
                <a:avLst/>
              </a:prstGeom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33"/>
              <p:cNvSpPr>
                <a:spLocks noChangeShapeType="1"/>
              </p:cNvSpPr>
              <p:nvPr/>
            </p:nvSpPr>
            <p:spPr bwMode="auto">
              <a:xfrm>
                <a:off x="3691" y="1090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34"/>
              <p:cNvSpPr>
                <a:spLocks noChangeShapeType="1"/>
              </p:cNvSpPr>
              <p:nvPr/>
            </p:nvSpPr>
            <p:spPr bwMode="auto">
              <a:xfrm>
                <a:off x="5003" y="1088"/>
                <a:ext cx="40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3829" y="3238"/>
              <a:ext cx="1362" cy="1042"/>
              <a:chOff x="3158" y="951"/>
              <a:chExt cx="1733" cy="1376"/>
            </a:xfrm>
          </p:grpSpPr>
          <p:sp>
            <p:nvSpPr>
              <p:cNvPr id="42" name="Text Box 36"/>
              <p:cNvSpPr txBox="1">
                <a:spLocks noChangeArrowheads="1"/>
              </p:cNvSpPr>
              <p:nvPr/>
            </p:nvSpPr>
            <p:spPr bwMode="auto">
              <a:xfrm>
                <a:off x="3158" y="951"/>
                <a:ext cx="355" cy="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43" name="Text Box 37"/>
              <p:cNvSpPr txBox="1">
                <a:spLocks noChangeArrowheads="1"/>
              </p:cNvSpPr>
              <p:nvPr/>
            </p:nvSpPr>
            <p:spPr bwMode="auto">
              <a:xfrm>
                <a:off x="4537" y="951"/>
                <a:ext cx="354" cy="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44" name="Text Box 38"/>
              <p:cNvSpPr txBox="1">
                <a:spLocks noChangeArrowheads="1"/>
              </p:cNvSpPr>
              <p:nvPr/>
            </p:nvSpPr>
            <p:spPr bwMode="auto">
              <a:xfrm>
                <a:off x="4515" y="1659"/>
                <a:ext cx="355" cy="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45" name="Text Box 39"/>
              <p:cNvSpPr txBox="1">
                <a:spLocks noChangeArrowheads="1"/>
              </p:cNvSpPr>
              <p:nvPr/>
            </p:nvSpPr>
            <p:spPr bwMode="auto">
              <a:xfrm>
                <a:off x="3158" y="1665"/>
                <a:ext cx="354" cy="6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endParaRPr lang="en-US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4657" y="3217"/>
              <a:ext cx="180" cy="309"/>
              <a:chOff x="4241" y="890"/>
              <a:chExt cx="227" cy="408"/>
            </a:xfrm>
          </p:grpSpPr>
          <p:grpSp>
            <p:nvGrpSpPr>
              <p:cNvPr id="33" name="Group 41"/>
              <p:cNvGrpSpPr>
                <a:grpSpLocks/>
              </p:cNvGrpSpPr>
              <p:nvPr/>
            </p:nvGrpSpPr>
            <p:grpSpPr bwMode="auto">
              <a:xfrm>
                <a:off x="4241" y="890"/>
                <a:ext cx="227" cy="408"/>
                <a:chOff x="2880" y="890"/>
                <a:chExt cx="227" cy="408"/>
              </a:xfrm>
            </p:grpSpPr>
            <p:sp>
              <p:nvSpPr>
                <p:cNvPr id="39" name="Line 42"/>
                <p:cNvSpPr>
                  <a:spLocks noChangeShapeType="1"/>
                </p:cNvSpPr>
                <p:nvPr/>
              </p:nvSpPr>
              <p:spPr bwMode="auto">
                <a:xfrm>
                  <a:off x="3107" y="890"/>
                  <a:ext cx="0" cy="4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43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1184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776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4" name="Group 45"/>
              <p:cNvGrpSpPr>
                <a:grpSpLocks/>
              </p:cNvGrpSpPr>
              <p:nvPr/>
            </p:nvGrpSpPr>
            <p:grpSpPr bwMode="auto">
              <a:xfrm>
                <a:off x="4286" y="935"/>
                <a:ext cx="136" cy="318"/>
                <a:chOff x="4286" y="935"/>
                <a:chExt cx="136" cy="318"/>
              </a:xfrm>
            </p:grpSpPr>
            <p:sp>
              <p:nvSpPr>
                <p:cNvPr id="35" name="Line 46"/>
                <p:cNvSpPr>
                  <a:spLocks noChangeShapeType="1"/>
                </p:cNvSpPr>
                <p:nvPr/>
              </p:nvSpPr>
              <p:spPr bwMode="auto">
                <a:xfrm>
                  <a:off x="4422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Line 47"/>
                <p:cNvSpPr>
                  <a:spLocks noChangeShapeType="1"/>
                </p:cNvSpPr>
                <p:nvPr/>
              </p:nvSpPr>
              <p:spPr bwMode="auto">
                <a:xfrm>
                  <a:off x="4377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8"/>
                <p:cNvSpPr>
                  <a:spLocks noChangeShapeType="1"/>
                </p:cNvSpPr>
                <p:nvPr/>
              </p:nvSpPr>
              <p:spPr bwMode="auto">
                <a:xfrm>
                  <a:off x="4332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Line 49"/>
                <p:cNvSpPr>
                  <a:spLocks noChangeShapeType="1"/>
                </p:cNvSpPr>
                <p:nvPr/>
              </p:nvSpPr>
              <p:spPr bwMode="auto">
                <a:xfrm>
                  <a:off x="4286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4210" y="3767"/>
              <a:ext cx="179" cy="309"/>
              <a:chOff x="3606" y="1616"/>
              <a:chExt cx="227" cy="408"/>
            </a:xfrm>
          </p:grpSpPr>
          <p:grpSp>
            <p:nvGrpSpPr>
              <p:cNvPr id="24" name="Group 51"/>
              <p:cNvGrpSpPr>
                <a:grpSpLocks/>
              </p:cNvGrpSpPr>
              <p:nvPr/>
            </p:nvGrpSpPr>
            <p:grpSpPr bwMode="auto">
              <a:xfrm rot="-10800000">
                <a:off x="3606" y="1616"/>
                <a:ext cx="227" cy="408"/>
                <a:chOff x="2880" y="890"/>
                <a:chExt cx="227" cy="408"/>
              </a:xfrm>
            </p:grpSpPr>
            <p:sp>
              <p:nvSpPr>
                <p:cNvPr id="30" name="Line 52"/>
                <p:cNvSpPr>
                  <a:spLocks noChangeShapeType="1"/>
                </p:cNvSpPr>
                <p:nvPr/>
              </p:nvSpPr>
              <p:spPr bwMode="auto">
                <a:xfrm>
                  <a:off x="3107" y="890"/>
                  <a:ext cx="0" cy="4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1184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776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55"/>
              <p:cNvGrpSpPr>
                <a:grpSpLocks/>
              </p:cNvGrpSpPr>
              <p:nvPr/>
            </p:nvGrpSpPr>
            <p:grpSpPr bwMode="auto">
              <a:xfrm>
                <a:off x="3651" y="1661"/>
                <a:ext cx="136" cy="318"/>
                <a:chOff x="4286" y="935"/>
                <a:chExt cx="136" cy="318"/>
              </a:xfrm>
            </p:grpSpPr>
            <p:sp>
              <p:nvSpPr>
                <p:cNvPr id="26" name="Line 56"/>
                <p:cNvSpPr>
                  <a:spLocks noChangeShapeType="1"/>
                </p:cNvSpPr>
                <p:nvPr/>
              </p:nvSpPr>
              <p:spPr bwMode="auto">
                <a:xfrm>
                  <a:off x="4422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57"/>
                <p:cNvSpPr>
                  <a:spLocks noChangeShapeType="1"/>
                </p:cNvSpPr>
                <p:nvPr/>
              </p:nvSpPr>
              <p:spPr bwMode="auto">
                <a:xfrm>
                  <a:off x="4377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Line 58"/>
                <p:cNvSpPr>
                  <a:spLocks noChangeShapeType="1"/>
                </p:cNvSpPr>
                <p:nvPr/>
              </p:nvSpPr>
              <p:spPr bwMode="auto">
                <a:xfrm>
                  <a:off x="4332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Line 59"/>
                <p:cNvSpPr>
                  <a:spLocks noChangeShapeType="1"/>
                </p:cNvSpPr>
                <p:nvPr/>
              </p:nvSpPr>
              <p:spPr bwMode="auto">
                <a:xfrm>
                  <a:off x="4286" y="935"/>
                  <a:ext cx="0" cy="31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431" y="3217"/>
              <a:ext cx="348" cy="309"/>
              <a:chOff x="2711" y="890"/>
              <a:chExt cx="441" cy="408"/>
            </a:xfrm>
          </p:grpSpPr>
          <p:grpSp>
            <p:nvGrpSpPr>
              <p:cNvPr id="19" name="Group 61"/>
              <p:cNvGrpSpPr>
                <a:grpSpLocks/>
              </p:cNvGrpSpPr>
              <p:nvPr/>
            </p:nvGrpSpPr>
            <p:grpSpPr bwMode="auto">
              <a:xfrm>
                <a:off x="2880" y="890"/>
                <a:ext cx="227" cy="408"/>
                <a:chOff x="2880" y="890"/>
                <a:chExt cx="227" cy="408"/>
              </a:xfrm>
            </p:grpSpPr>
            <p:sp>
              <p:nvSpPr>
                <p:cNvPr id="21" name="Line 62"/>
                <p:cNvSpPr>
                  <a:spLocks noChangeShapeType="1"/>
                </p:cNvSpPr>
                <p:nvPr/>
              </p:nvSpPr>
              <p:spPr bwMode="auto">
                <a:xfrm>
                  <a:off x="3107" y="890"/>
                  <a:ext cx="0" cy="4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63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1184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64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776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0" name="Object 65"/>
              <p:cNvGraphicFramePr>
                <a:graphicFrameLocks noChangeAspect="1"/>
              </p:cNvGraphicFramePr>
              <p:nvPr/>
            </p:nvGraphicFramePr>
            <p:xfrm>
              <a:off x="2711" y="930"/>
              <a:ext cx="441" cy="368"/>
            </p:xfrm>
            <a:graphic>
              <a:graphicData uri="http://schemas.openxmlformats.org/presentationml/2006/ole">
                <p:oleObj spid="_x0000_s31746" name="Equation" r:id="rId3" imgW="152280" imgH="126720" progId="Equation.DSMT4">
                  <p:embed/>
                </p:oleObj>
              </a:graphicData>
            </a:graphic>
          </p:graphicFrame>
        </p:grp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5266" y="3767"/>
              <a:ext cx="348" cy="309"/>
              <a:chOff x="4921" y="1616"/>
              <a:chExt cx="441" cy="408"/>
            </a:xfrm>
          </p:grpSpPr>
          <p:grpSp>
            <p:nvGrpSpPr>
              <p:cNvPr id="14" name="Group 67"/>
              <p:cNvGrpSpPr>
                <a:grpSpLocks/>
              </p:cNvGrpSpPr>
              <p:nvPr/>
            </p:nvGrpSpPr>
            <p:grpSpPr bwMode="auto">
              <a:xfrm rot="-10800000">
                <a:off x="4966" y="1616"/>
                <a:ext cx="227" cy="408"/>
                <a:chOff x="2880" y="890"/>
                <a:chExt cx="227" cy="408"/>
              </a:xfrm>
            </p:grpSpPr>
            <p:sp>
              <p:nvSpPr>
                <p:cNvPr id="16" name="Line 68"/>
                <p:cNvSpPr>
                  <a:spLocks noChangeShapeType="1"/>
                </p:cNvSpPr>
                <p:nvPr/>
              </p:nvSpPr>
              <p:spPr bwMode="auto">
                <a:xfrm>
                  <a:off x="3107" y="890"/>
                  <a:ext cx="0" cy="40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Line 69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1184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Line 70"/>
                <p:cNvSpPr>
                  <a:spLocks noChangeShapeType="1"/>
                </p:cNvSpPr>
                <p:nvPr/>
              </p:nvSpPr>
              <p:spPr bwMode="auto">
                <a:xfrm rot="-5400000">
                  <a:off x="2994" y="776"/>
                  <a:ext cx="0" cy="22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5" name="Object 71"/>
              <p:cNvGraphicFramePr>
                <a:graphicFrameLocks noChangeAspect="1"/>
              </p:cNvGraphicFramePr>
              <p:nvPr/>
            </p:nvGraphicFramePr>
            <p:xfrm>
              <a:off x="4921" y="1656"/>
              <a:ext cx="441" cy="368"/>
            </p:xfrm>
            <a:graphic>
              <a:graphicData uri="http://schemas.openxmlformats.org/presentationml/2006/ole">
                <p:oleObj spid="_x0000_s31747" name="Equation" r:id="rId4" imgW="152280" imgH="126720" progId="Equation.DSMT4">
                  <p:embed/>
                </p:oleObj>
              </a:graphicData>
            </a:graphic>
          </p:graphicFrame>
        </p:grpSp>
      </p:grpSp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5" cstate="print"/>
          <a:srcRect l="26336" t="28622" r="8351" b="14135"/>
          <a:stretch>
            <a:fillRect/>
          </a:stretch>
        </p:blipFill>
        <p:spPr bwMode="auto">
          <a:xfrm>
            <a:off x="1371600" y="2286000"/>
            <a:ext cx="3276600" cy="16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5072" name="Object 4"/>
          <p:cNvGraphicFramePr>
            <a:graphicFrameLocks noChangeAspect="1"/>
          </p:cNvGraphicFramePr>
          <p:nvPr/>
        </p:nvGraphicFramePr>
        <p:xfrm>
          <a:off x="1447800" y="4648200"/>
          <a:ext cx="6397949" cy="1555750"/>
        </p:xfrm>
        <a:graphic>
          <a:graphicData uri="http://schemas.openxmlformats.org/presentationml/2006/ole">
            <p:oleObj spid="_x0000_s31749" name="Equation" r:id="rId6" imgW="3555720" imgH="863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Post-doc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BRAVO Effect</a:t>
            </a:r>
            <a:br>
              <a:rPr lang="en-US" dirty="0" smtClean="0"/>
            </a:br>
            <a:r>
              <a:rPr lang="en-US" dirty="0" smtClean="0"/>
              <a:t>(Seminar tomorrow at Melbourne University)</a:t>
            </a:r>
          </a:p>
          <a:p>
            <a:r>
              <a:rPr lang="en-US" dirty="0" smtClean="0"/>
              <a:t>Sojourn Time Tail </a:t>
            </a:r>
            <a:r>
              <a:rPr lang="en-US" dirty="0" err="1" smtClean="0"/>
              <a:t>Asymptotics</a:t>
            </a:r>
            <a:endParaRPr lang="en-US" dirty="0" smtClean="0"/>
          </a:p>
          <a:p>
            <a:r>
              <a:rPr lang="en-US" dirty="0" smtClean="0"/>
              <a:t>Methods of Control Theory Applied to Queues</a:t>
            </a:r>
          </a:p>
          <a:p>
            <a:r>
              <a:rPr lang="en-US" dirty="0" smtClean="0"/>
              <a:t>Stability of </a:t>
            </a:r>
            <a:r>
              <a:rPr lang="en-US" dirty="0" err="1" smtClean="0"/>
              <a:t>Queueing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Asymptotic scaling of stochastic systems</a:t>
            </a:r>
          </a:p>
          <a:p>
            <a:r>
              <a:rPr lang="en-US" dirty="0" smtClean="0"/>
              <a:t>Optical Packet Switching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future…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area: Model selection and statistics of </a:t>
            </a:r>
            <a:r>
              <a:rPr lang="en-US" dirty="0" err="1" smtClean="0"/>
              <a:t>queueing</a:t>
            </a:r>
            <a:r>
              <a:rPr lang="en-US" dirty="0" smtClean="0"/>
              <a:t> networks (from data)</a:t>
            </a:r>
          </a:p>
          <a:p>
            <a:r>
              <a:rPr lang="en-US" dirty="0" smtClean="0"/>
              <a:t>Engineering applications</a:t>
            </a:r>
          </a:p>
          <a:p>
            <a:r>
              <a:rPr lang="en-US" dirty="0" smtClean="0"/>
              <a:t>More on previous subjects</a:t>
            </a:r>
          </a:p>
          <a:p>
            <a:r>
              <a:rPr lang="en-US" dirty="0" smtClean="0"/>
              <a:t>Power supply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 for Listening and </a:t>
            </a:r>
            <a:br>
              <a:rPr lang="en-US" dirty="0" smtClean="0"/>
            </a:br>
            <a:r>
              <a:rPr lang="en-US" dirty="0" smtClean="0"/>
              <a:t>See you Dec 1, 2010</a:t>
            </a:r>
            <a:endParaRPr lang="en-US" dirty="0"/>
          </a:p>
        </p:txBody>
      </p:sp>
      <p:pic>
        <p:nvPicPr>
          <p:cNvPr id="32770" name="Picture 2" descr="C:\Users\yonin\Desktop\netherlands_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1840124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771" name="Picture 3" descr="C:\Users\yonin\Desktop\melbour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048000"/>
            <a:ext cx="3200400" cy="3200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ight Arrow 8"/>
          <p:cNvSpPr/>
          <p:nvPr/>
        </p:nvSpPr>
        <p:spPr>
          <a:xfrm>
            <a:off x="2971800" y="4343400"/>
            <a:ext cx="1905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Term: </a:t>
            </a:r>
            <a:r>
              <a:rPr lang="en-US" dirty="0" err="1" smtClean="0"/>
              <a:t>Queueing</a:t>
            </a:r>
            <a:r>
              <a:rPr lang="en-US" dirty="0" smtClean="0"/>
              <a:t> Theory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Customers: </a:t>
            </a:r>
          </a:p>
          <a:p>
            <a:pPr lvl="1"/>
            <a:r>
              <a:rPr lang="en-US" dirty="0" smtClean="0"/>
              <a:t>Communication packets</a:t>
            </a:r>
          </a:p>
          <a:p>
            <a:pPr lvl="1"/>
            <a:r>
              <a:rPr lang="en-US" dirty="0" smtClean="0"/>
              <a:t>Production lots</a:t>
            </a:r>
          </a:p>
          <a:p>
            <a:pPr lvl="1"/>
            <a:r>
              <a:rPr lang="en-US" dirty="0" smtClean="0"/>
              <a:t>Customers at the ticket box</a:t>
            </a:r>
          </a:p>
          <a:p>
            <a:r>
              <a:rPr lang="en-US" dirty="0" smtClean="0"/>
              <a:t>Servers: </a:t>
            </a:r>
          </a:p>
          <a:p>
            <a:pPr lvl="1"/>
            <a:r>
              <a:rPr lang="en-US" dirty="0" smtClean="0"/>
              <a:t>Routers</a:t>
            </a:r>
          </a:p>
          <a:p>
            <a:pPr lvl="1"/>
            <a:r>
              <a:rPr lang="en-US" dirty="0" smtClean="0"/>
              <a:t>Production machines</a:t>
            </a:r>
          </a:p>
          <a:p>
            <a:pPr lvl="1"/>
            <a:r>
              <a:rPr lang="en-US" dirty="0" smtClean="0"/>
              <a:t>Tellers</a:t>
            </a:r>
          </a:p>
          <a:p>
            <a:r>
              <a:rPr lang="en-US" dirty="0" err="1" smtClean="0"/>
              <a:t>Queueing</a:t>
            </a:r>
            <a:r>
              <a:rPr lang="en-US" dirty="0" smtClean="0"/>
              <a:t> theory:</a:t>
            </a:r>
          </a:p>
          <a:p>
            <a:pPr lvl="1"/>
            <a:r>
              <a:rPr lang="en-US" dirty="0" smtClean="0"/>
              <a:t>Quantifies waiting/congestion phenomena</a:t>
            </a:r>
          </a:p>
          <a:p>
            <a:pPr lvl="1"/>
            <a:r>
              <a:rPr lang="en-US" dirty="0" smtClean="0"/>
              <a:t>Abstract models of reality</a:t>
            </a:r>
          </a:p>
          <a:p>
            <a:pPr lvl="1"/>
            <a:r>
              <a:rPr lang="en-US" dirty="0" smtClean="0"/>
              <a:t>Mostly stochastic</a:t>
            </a:r>
          </a:p>
          <a:p>
            <a:pPr lvl="1"/>
            <a:r>
              <a:rPr lang="en-US" dirty="0" smtClean="0"/>
              <a:t>Outputs: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Performance evaluation (formulas, numbers, graphs)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Design and control (decision: what to do)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1909: </a:t>
            </a:r>
            <a:r>
              <a:rPr lang="en-US" dirty="0" err="1" smtClean="0"/>
              <a:t>Erlang</a:t>
            </a:r>
            <a:r>
              <a:rPr lang="en-US" dirty="0" smtClean="0"/>
              <a:t> – telephone lines</a:t>
            </a:r>
          </a:p>
          <a:p>
            <a:r>
              <a:rPr lang="en-US" dirty="0" smtClean="0"/>
              <a:t>Dedicated journal: </a:t>
            </a:r>
            <a:r>
              <a:rPr lang="en-US" dirty="0" err="1" smtClean="0"/>
              <a:t>Queueing</a:t>
            </a:r>
            <a:r>
              <a:rPr lang="en-US" dirty="0" smtClean="0"/>
              <a:t> Systems</a:t>
            </a:r>
          </a:p>
          <a:p>
            <a:r>
              <a:rPr lang="en-US" dirty="0" smtClean="0"/>
              <a:t>Other key journals:</a:t>
            </a:r>
          </a:p>
          <a:p>
            <a:pPr lvl="1"/>
            <a:r>
              <a:rPr lang="en-US" dirty="0" smtClean="0"/>
              <a:t>Stochastic Models</a:t>
            </a:r>
          </a:p>
          <a:p>
            <a:pPr lvl="1"/>
            <a:r>
              <a:rPr lang="en-US" dirty="0" smtClean="0"/>
              <a:t>Applied Probability Journals (JAP/Advances)</a:t>
            </a:r>
          </a:p>
          <a:p>
            <a:pPr lvl="1"/>
            <a:r>
              <a:rPr lang="en-US" dirty="0" smtClean="0"/>
              <a:t>Annals of Applied Probability</a:t>
            </a:r>
          </a:p>
          <a:p>
            <a:pPr lvl="1"/>
            <a:r>
              <a:rPr lang="en-US" dirty="0" smtClean="0"/>
              <a:t>OR, ANOR, ORL, EJOR…</a:t>
            </a:r>
          </a:p>
          <a:p>
            <a:pPr lvl="1"/>
            <a:r>
              <a:rPr lang="en-US" dirty="0" smtClean="0"/>
              <a:t>About 5 other applied probability journals</a:t>
            </a:r>
          </a:p>
          <a:p>
            <a:r>
              <a:rPr lang="en-US" dirty="0" smtClean="0"/>
              <a:t>Books: Around 200 Teaching/Research</a:t>
            </a:r>
          </a:p>
          <a:p>
            <a:r>
              <a:rPr lang="en-US" dirty="0" smtClean="0"/>
              <a:t>Active researchers: ~500</a:t>
            </a:r>
          </a:p>
          <a:p>
            <a:r>
              <a:rPr lang="en-US" dirty="0" smtClean="0"/>
              <a:t>Researchers that “speak the language”: ~2000</a:t>
            </a:r>
          </a:p>
          <a:p>
            <a:r>
              <a:rPr lang="en-US" dirty="0" smtClean="0"/>
              <a:t>Related terms: “Applied Probability”, “Stochastic Modeling”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Queueing</a:t>
            </a:r>
            <a:r>
              <a:rPr lang="en-US" dirty="0" smtClean="0"/>
              <a:t> Theory Applied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Here and there…</a:t>
            </a:r>
          </a:p>
          <a:p>
            <a:pPr lvl="1"/>
            <a:r>
              <a:rPr lang="en-US" dirty="0" smtClean="0"/>
              <a:t>Practice motivates many new </a:t>
            </a:r>
            <a:r>
              <a:rPr lang="en-US" dirty="0" err="1" smtClean="0"/>
              <a:t>queueing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BUT: </a:t>
            </a:r>
            <a:r>
              <a:rPr lang="en-US" dirty="0" err="1" smtClean="0"/>
              <a:t>Queueing</a:t>
            </a:r>
            <a:r>
              <a:rPr lang="en-US" dirty="0" smtClean="0"/>
              <a:t> results not so often applied</a:t>
            </a:r>
          </a:p>
          <a:p>
            <a:pPr lvl="1"/>
            <a:r>
              <a:rPr lang="en-US" dirty="0" smtClean="0"/>
              <a:t>Accurate data sometimes hard to obtain</a:t>
            </a:r>
          </a:p>
          <a:p>
            <a:pPr lvl="1"/>
            <a:r>
              <a:rPr lang="en-US" dirty="0" smtClean="0"/>
              <a:t>Models are often too simple for very complex realities</a:t>
            </a:r>
          </a:p>
          <a:p>
            <a:r>
              <a:rPr lang="en-US" dirty="0" smtClean="0"/>
              <a:t>Simulation can do much more…</a:t>
            </a:r>
          </a:p>
          <a:p>
            <a:r>
              <a:rPr lang="en-US" dirty="0" smtClean="0"/>
              <a:t>…but say much less</a:t>
            </a:r>
          </a:p>
          <a:p>
            <a:r>
              <a:rPr lang="en-US" dirty="0" smtClean="0"/>
              <a:t>Insight gained from </a:t>
            </a:r>
            <a:r>
              <a:rPr lang="en-US" dirty="0" err="1" smtClean="0"/>
              <a:t>queueing</a:t>
            </a:r>
            <a:r>
              <a:rPr lang="en-US" dirty="0" smtClean="0"/>
              <a:t> theory is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Single Server 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Single Server Queue</a:t>
            </a:r>
            <a:endParaRPr lang="en-US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901825" y="1627187"/>
            <a:ext cx="482600" cy="596900"/>
          </a:xfrm>
          <a:prstGeom prst="star5">
            <a:avLst/>
          </a:prstGeom>
          <a:solidFill>
            <a:srgbClr val="00FF00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spect="1" noChangeArrowheads="1" noTextEdit="1"/>
          </p:cNvSpPr>
          <p:nvPr/>
        </p:nvSpPr>
        <p:spPr bwMode="auto">
          <a:xfrm>
            <a:off x="5103813" y="909637"/>
            <a:ext cx="280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75250" y="838200"/>
            <a:ext cx="504825" cy="503237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76750" y="838200"/>
            <a:ext cx="6254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02225" y="838200"/>
            <a:ext cx="15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445000" y="1328737"/>
            <a:ext cx="6445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032375" y="909637"/>
            <a:ext cx="1588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887913" y="909637"/>
            <a:ext cx="1587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743450" y="909637"/>
            <a:ext cx="1588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680075" y="1096962"/>
            <a:ext cx="3889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789363" y="1100137"/>
            <a:ext cx="695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37075" y="1311275"/>
            <a:ext cx="5461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900">
                <a:ea typeface="MS Pゴシック" pitchFamily="-92" charset="-128"/>
              </a:rPr>
              <a:t>Buffer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67313" y="1298575"/>
            <a:ext cx="5461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900">
                <a:ea typeface="MS Pゴシック" pitchFamily="-92" charset="-128"/>
              </a:rPr>
              <a:t>Server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890713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8285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7975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679825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621213" y="908050"/>
            <a:ext cx="1587" cy="3603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265613" y="1709737"/>
            <a:ext cx="504825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85140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413375" y="1719262"/>
            <a:ext cx="504825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033588" y="1863725"/>
            <a:ext cx="2095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ea typeface="MS Pゴシック" pitchFamily="-92" charset="-128"/>
              </a:rPr>
              <a:t>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27313" y="1863725"/>
            <a:ext cx="2095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1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21310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2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82270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3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02138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4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99745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5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61013" y="1871662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6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265363" y="17351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2859088" y="1727200"/>
            <a:ext cx="29686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3468688" y="17192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062413" y="1727200"/>
            <a:ext cx="29686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4649788" y="171291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5235575" y="1727200"/>
            <a:ext cx="29686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830888" y="175101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851525" y="1681162"/>
            <a:ext cx="77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2400">
                <a:ea typeface="MS Pゴシック" pitchFamily="-92" charset="-128"/>
              </a:rPr>
              <a:t>…</a:t>
            </a: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rot="10800000">
            <a:off x="286226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rot="10800000">
            <a:off x="2290763" y="218598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rot="10800000">
            <a:off x="3463925" y="2201862"/>
            <a:ext cx="2968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rot="10800000">
            <a:off x="408146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rot="10800000">
            <a:off x="462121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rot="10800000">
            <a:off x="5208588" y="22177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rot="10800000">
            <a:off x="5840413" y="22177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28600" y="1616075"/>
            <a:ext cx="13398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Number in System: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77825" y="917575"/>
            <a:ext cx="292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>
                <a:latin typeface="Comic Sans MS" pitchFamily="66" charset="0"/>
                <a:ea typeface="MS Pゴシック" pitchFamily="-92" charset="-128"/>
              </a:rPr>
              <a:t>A Single Server Queue:</a:t>
            </a: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81000" y="2362200"/>
          <a:ext cx="838200" cy="394447"/>
        </p:xfrm>
        <a:graphic>
          <a:graphicData uri="http://schemas.openxmlformats.org/presentationml/2006/ole">
            <p:oleObj spid="_x0000_s5121" name="Equation" r:id="rId3" imgW="431640" imgH="203040" progId="Equation.DSMT4">
              <p:embed/>
            </p:oleObj>
          </a:graphicData>
        </a:graphic>
      </p:graphicFrame>
      <p:sp>
        <p:nvSpPr>
          <p:cNvPr id="51" name="Text Box 49"/>
          <p:cNvSpPr txBox="1">
            <a:spLocks noChangeArrowheads="1"/>
          </p:cNvSpPr>
          <p:nvPr/>
        </p:nvSpPr>
        <p:spPr bwMode="auto">
          <a:xfrm>
            <a:off x="1219200" y="23622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Number in system at time t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 l="3514" t="27083" r="29722" b="31250"/>
          <a:stretch>
            <a:fillRect/>
          </a:stretch>
        </p:blipFill>
        <p:spPr bwMode="auto">
          <a:xfrm>
            <a:off x="510541" y="3276600"/>
            <a:ext cx="8252459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146050" y="2971800"/>
          <a:ext cx="615950" cy="393700"/>
        </p:xfrm>
        <a:graphic>
          <a:graphicData uri="http://schemas.openxmlformats.org/presentationml/2006/ole">
            <p:oleObj spid="_x0000_s5126" name="Equation" r:id="rId5" imgW="317160" imgH="203040" progId="Equation.DSMT4">
              <p:embed/>
            </p:oleObj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8589963" y="5992813"/>
          <a:ext cx="173037" cy="295275"/>
        </p:xfrm>
        <a:graphic>
          <a:graphicData uri="http://schemas.openxmlformats.org/presentationml/2006/ole">
            <p:oleObj spid="_x0000_s5127" name="Equation" r:id="rId6" imgW="8856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6667 0.00092 " pathEditMode="relative" rAng="0" ptsTypes="AA"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7 0.00093 L 0.12778 0.00093 " pathEditMode="relative" rAng="0" ptsTypes="AA">
                                      <p:cBhvr>
                                        <p:cTn id="2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78 0.00092 L 0.06458 2.22222E-6 " pathEditMode="relative" rAng="0" ptsTypes="AA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" presetClass="entr" presetSubtype="8" fill="hold" grpId="2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3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0.00092 L 0.12986 0.00092 " pathEditMode="relative" rAng="0" ptsTypes="AA">
                                      <p:cBhvr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63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78 0.00093 L 0.19375 0.00093 " pathEditMode="relative" rAng="0" ptsTypes="AA">
                                      <p:cBhvr>
                                        <p:cTn id="4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63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0.00092 L 0.25764 0.00278 " pathEditMode="relative" rAng="0" ptsTypes="AA">
                                      <p:cBhvr>
                                        <p:cTn id="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"/>
                            </p:stCondLst>
                            <p:childTnLst>
                              <p:par>
                                <p:cTn id="59" presetID="2" presetClass="exit" presetSubtype="2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700"/>
                            </p:stCondLst>
                            <p:childTnLst>
                              <p:par>
                                <p:cTn id="64" presetID="35" presetClass="path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764 0.00278 L 0.19514 0.00278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800"/>
                            </p:stCondLst>
                            <p:childTnLst>
                              <p:par>
                                <p:cTn id="67" presetID="2" presetClass="exit" presetSubtype="2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900"/>
                            </p:stCondLst>
                            <p:childTnLst>
                              <p:par>
                                <p:cTn id="72" presetID="35" presetClass="path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75 0.00093 L 0.12916 0.00186 " pathEditMode="relative" rAng="0" ptsTypes="AA">
                                      <p:cBhvr>
                                        <p:cTn id="7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2" presetClass="exit" presetSubtype="2" fill="hold" grpId="3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100"/>
                            </p:stCondLst>
                            <p:childTnLst>
                              <p:par>
                                <p:cTn id="80" presetID="35" presetClass="path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77 0.00093 L 0.06527 0.00371 " pathEditMode="relative" rAng="0" ptsTypes="AA">
                                      <p:cBhvr>
                                        <p:cTn id="8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200"/>
                            </p:stCondLst>
                            <p:childTnLst>
                              <p:par>
                                <p:cTn id="83" presetID="2" presetClass="exit" presetSubtype="2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300"/>
                            </p:stCondLst>
                            <p:childTnLst>
                              <p:par>
                                <p:cTn id="88" presetID="35" presetClass="path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0.00093 L -0.0007 0.00186 " pathEditMode="relative" rAng="0" ptsTypes="AA">
                                      <p:cBhvr>
                                        <p:cTn id="8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  <p:bldP spid="5" grpId="7" animBg="1"/>
      <p:bldP spid="5" grpId="8" animBg="1"/>
      <p:bldP spid="5" grpId="9" animBg="1"/>
      <p:bldP spid="5" grpId="10" animBg="1"/>
      <p:bldP spid="11" grpId="0" animBg="1"/>
      <p:bldP spid="11" grpId="1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22" grpId="0" animBg="1"/>
      <p:bldP spid="2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Single Server Queue</a:t>
            </a:r>
            <a:endParaRPr lang="en-US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901825" y="1627187"/>
            <a:ext cx="482600" cy="596900"/>
          </a:xfrm>
          <a:prstGeom prst="star5">
            <a:avLst/>
          </a:prstGeom>
          <a:solidFill>
            <a:srgbClr val="00FF00"/>
          </a:solidFill>
          <a:ln w="31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5"/>
          <p:cNvSpPr>
            <a:spLocks noChangeAspect="1" noChangeArrowheads="1" noTextEdit="1"/>
          </p:cNvSpPr>
          <p:nvPr/>
        </p:nvSpPr>
        <p:spPr bwMode="auto">
          <a:xfrm>
            <a:off x="5103813" y="909637"/>
            <a:ext cx="280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175250" y="838200"/>
            <a:ext cx="504825" cy="503237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76750" y="838200"/>
            <a:ext cx="6254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102225" y="838200"/>
            <a:ext cx="15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445000" y="1328737"/>
            <a:ext cx="6445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032375" y="909637"/>
            <a:ext cx="1588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887913" y="909637"/>
            <a:ext cx="1587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743450" y="909637"/>
            <a:ext cx="1588" cy="360363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5680075" y="1096962"/>
            <a:ext cx="3889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789363" y="1100137"/>
            <a:ext cx="6953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537075" y="1311275"/>
            <a:ext cx="5461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900">
                <a:ea typeface="MS Pゴシック" pitchFamily="-92" charset="-128"/>
              </a:rPr>
              <a:t>Buffer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167313" y="1298575"/>
            <a:ext cx="546100" cy="22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900">
                <a:ea typeface="MS Pゴシック" pitchFamily="-92" charset="-128"/>
              </a:rPr>
              <a:t>Server</a:t>
            </a: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890713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248285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7975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3679825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621213" y="908050"/>
            <a:ext cx="1587" cy="3603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265613" y="1709737"/>
            <a:ext cx="504825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851400" y="1714500"/>
            <a:ext cx="504825" cy="5032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413375" y="1719262"/>
            <a:ext cx="504825" cy="5032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033588" y="1863725"/>
            <a:ext cx="2095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1200">
                <a:ea typeface="MS Pゴシック" pitchFamily="-92" charset="-128"/>
              </a:rPr>
              <a:t>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627313" y="1863725"/>
            <a:ext cx="2095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1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21310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2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82270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3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02138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4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997450" y="1855787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5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561013" y="1871662"/>
            <a:ext cx="2095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he-IL" sz="1200">
                <a:ea typeface="MS Pゴシック" pitchFamily="-92" charset="-128"/>
              </a:rPr>
              <a:t>6</a:t>
            </a:r>
            <a:endParaRPr lang="en-US" sz="1200">
              <a:ea typeface="MS Pゴシック" pitchFamily="-92" charset="-128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2265363" y="17351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2859088" y="1727200"/>
            <a:ext cx="29686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3468688" y="17192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062413" y="1727200"/>
            <a:ext cx="296862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4649788" y="171291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5235575" y="1727200"/>
            <a:ext cx="296863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830888" y="175101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851525" y="1681162"/>
            <a:ext cx="777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2400">
                <a:ea typeface="MS Pゴシック" pitchFamily="-92" charset="-128"/>
              </a:rPr>
              <a:t>…</a:t>
            </a:r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rot="10800000">
            <a:off x="286226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 rot="10800000">
            <a:off x="2290763" y="218598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rot="10800000">
            <a:off x="3463925" y="2201862"/>
            <a:ext cx="29686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rot="10800000">
            <a:off x="408146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rot="10800000">
            <a:off x="4621213" y="2201862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 rot="10800000">
            <a:off x="5208588" y="22177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6"/>
          <p:cNvSpPr>
            <a:spLocks noChangeShapeType="1"/>
          </p:cNvSpPr>
          <p:nvPr/>
        </p:nvSpPr>
        <p:spPr bwMode="auto">
          <a:xfrm rot="10800000">
            <a:off x="5840413" y="2217737"/>
            <a:ext cx="29686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28600" y="1616075"/>
            <a:ext cx="13398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Number in System: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sp>
        <p:nvSpPr>
          <p:cNvPr id="49" name="Text Box 49"/>
          <p:cNvSpPr txBox="1">
            <a:spLocks noChangeArrowheads="1"/>
          </p:cNvSpPr>
          <p:nvPr/>
        </p:nvSpPr>
        <p:spPr bwMode="auto">
          <a:xfrm>
            <a:off x="377825" y="917575"/>
            <a:ext cx="29273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dirty="0">
                <a:latin typeface="Comic Sans MS" pitchFamily="66" charset="0"/>
                <a:ea typeface="MS Pゴシック" pitchFamily="-92" charset="-128"/>
              </a:rPr>
              <a:t>A Single Server Queue: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1312862" y="2971800"/>
          <a:ext cx="1430338" cy="442913"/>
        </p:xfrm>
        <a:graphic>
          <a:graphicData uri="http://schemas.openxmlformats.org/presentationml/2006/ole">
            <p:oleObj spid="_x0000_s25603" name="Equation" r:id="rId3" imgW="736560" imgH="228600" progId="Equation.DSMT4">
              <p:embed/>
            </p:oleObj>
          </a:graphicData>
        </a:graphic>
      </p:graphicFrame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2667000" y="29718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Arrivals times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1295400" y="3900487"/>
          <a:ext cx="1430338" cy="442913"/>
        </p:xfrm>
        <a:graphic>
          <a:graphicData uri="http://schemas.openxmlformats.org/presentationml/2006/ole">
            <p:oleObj spid="_x0000_s25605" name="Equation" r:id="rId4" imgW="736560" imgH="228600" progId="Equation.DSMT4">
              <p:embed/>
            </p:oleObj>
          </a:graphicData>
        </a:graphic>
      </p:graphicFrame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2667000" y="38862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Service requirements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/>
        </p:nvGraphicFramePr>
        <p:xfrm>
          <a:off x="128587" y="3429000"/>
          <a:ext cx="2614613" cy="442913"/>
        </p:xfrm>
        <a:graphic>
          <a:graphicData uri="http://schemas.openxmlformats.org/presentationml/2006/ole">
            <p:oleObj spid="_x0000_s25606" name="Equation" r:id="rId5" imgW="1346040" imgH="228600" progId="Equation.DSMT4">
              <p:embed/>
            </p:oleObj>
          </a:graphicData>
        </a:graphic>
      </p:graphicFrame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2667000" y="3440668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Inter-Arrivals times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4932363" y="3352800"/>
          <a:ext cx="1011237" cy="492125"/>
        </p:xfrm>
        <a:graphic>
          <a:graphicData uri="http://schemas.openxmlformats.org/presentationml/2006/ole">
            <p:oleObj spid="_x0000_s25607" name="Equation" r:id="rId6" imgW="520560" imgH="253800" progId="Equation.DSMT4">
              <p:embed/>
            </p:oleObj>
          </a:graphicData>
        </a:graphic>
      </p:graphicFrame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152400" y="44196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The sequence 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1778000" y="4343400"/>
          <a:ext cx="1727200" cy="492125"/>
        </p:xfrm>
        <a:graphic>
          <a:graphicData uri="http://schemas.openxmlformats.org/presentationml/2006/ole">
            <p:oleObj spid="_x0000_s25608" name="Equation" r:id="rId7" imgW="888840" imgH="253800" progId="Equation.DSMT4">
              <p:embed/>
            </p:oleObj>
          </a:graphicData>
        </a:graphic>
      </p:graphicFrame>
      <p:sp>
        <p:nvSpPr>
          <p:cNvPr id="63" name="Text Box 49"/>
          <p:cNvSpPr txBox="1">
            <a:spLocks noChangeArrowheads="1"/>
          </p:cNvSpPr>
          <p:nvPr/>
        </p:nvSpPr>
        <p:spPr bwMode="auto">
          <a:xfrm>
            <a:off x="3429000" y="44196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Determines evolution of Q(t)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381000" y="2362200"/>
          <a:ext cx="838200" cy="394447"/>
        </p:xfrm>
        <a:graphic>
          <a:graphicData uri="http://schemas.openxmlformats.org/presentationml/2006/ole">
            <p:oleObj spid="_x0000_s25609" name="Equation" r:id="rId8" imgW="431640" imgH="203040" progId="Equation.DSMT4">
              <p:embed/>
            </p:oleObj>
          </a:graphicData>
        </a:graphic>
      </p:graphicFrame>
      <p:sp>
        <p:nvSpPr>
          <p:cNvPr id="64" name="Text Box 49"/>
          <p:cNvSpPr txBox="1">
            <a:spLocks noChangeArrowheads="1"/>
          </p:cNvSpPr>
          <p:nvPr/>
        </p:nvSpPr>
        <p:spPr bwMode="auto">
          <a:xfrm>
            <a:off x="1219200" y="2362200"/>
            <a:ext cx="3581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rtl="0" eaLnBrk="0" hangingPunct="0">
              <a:spcBef>
                <a:spcPct val="50000"/>
              </a:spcBef>
            </a:pPr>
            <a:r>
              <a:rPr lang="en-US" dirty="0" smtClean="0">
                <a:latin typeface="Comic Sans MS" pitchFamily="66" charset="0"/>
                <a:ea typeface="MS Pゴシック" pitchFamily="-92" charset="-128"/>
              </a:rPr>
              <a:t>Number in system at time t</a:t>
            </a:r>
            <a:endParaRPr lang="en-US" dirty="0">
              <a:latin typeface="Comic Sans MS" pitchFamily="66" charset="0"/>
              <a:ea typeface="MS Pゴシック" pitchFamily="-9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  <p:bldP spid="57" grpId="0"/>
      <p:bldP spid="61" grpId="0"/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519</Words>
  <Application>Microsoft Office PowerPoint</Application>
  <PresentationFormat>On-screen Show (4:3)</PresentationFormat>
  <Paragraphs>142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6.0 Equation</vt:lpstr>
      <vt:lpstr>A bit on Queueing Theory: M/M/1, M/G/1, GI/G/1</vt:lpstr>
      <vt:lpstr>Outline</vt:lpstr>
      <vt:lpstr>Slide 3</vt:lpstr>
      <vt:lpstr>Queues</vt:lpstr>
      <vt:lpstr>Queueing Research</vt:lpstr>
      <vt:lpstr>Queueing Theory Applied in Practice</vt:lpstr>
      <vt:lpstr>Slide 7</vt:lpstr>
      <vt:lpstr>The Single Server Queue</vt:lpstr>
      <vt:lpstr>The Single Server Queue</vt:lpstr>
      <vt:lpstr>Slide 10</vt:lpstr>
      <vt:lpstr>Performance Measures</vt:lpstr>
      <vt:lpstr>Slide 12</vt:lpstr>
      <vt:lpstr>Notation for Queues</vt:lpstr>
      <vt:lpstr>Slide 14</vt:lpstr>
      <vt:lpstr>Mean Waiting Time</vt:lpstr>
      <vt:lpstr>Slide 16</vt:lpstr>
      <vt:lpstr>A Markov Jump Process</vt:lpstr>
      <vt:lpstr>The Stationary Distribution</vt:lpstr>
      <vt:lpstr>Slide 19</vt:lpstr>
      <vt:lpstr>During PhD</vt:lpstr>
      <vt:lpstr>During Post-doc</vt:lpstr>
      <vt:lpstr>In future…</vt:lpstr>
      <vt:lpstr>Thanks for Listening and  See you Dec 1, 2010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Reduces Asymptotic Variance of Outputs</dc:title>
  <dc:creator>yonin</dc:creator>
  <cp:lastModifiedBy>yonin</cp:lastModifiedBy>
  <cp:revision>91</cp:revision>
  <dcterms:created xsi:type="dcterms:W3CDTF">2010-07-25T08:07:17Z</dcterms:created>
  <dcterms:modified xsi:type="dcterms:W3CDTF">2010-07-29T12:18:50Z</dcterms:modified>
</cp:coreProperties>
</file>