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309" r:id="rId3"/>
    <p:sldId id="314" r:id="rId4"/>
    <p:sldId id="330" r:id="rId5"/>
    <p:sldId id="324" r:id="rId6"/>
    <p:sldId id="327" r:id="rId7"/>
    <p:sldId id="274" r:id="rId8"/>
    <p:sldId id="310" r:id="rId9"/>
    <p:sldId id="325" r:id="rId10"/>
    <p:sldId id="302" r:id="rId11"/>
    <p:sldId id="303" r:id="rId12"/>
    <p:sldId id="304" r:id="rId13"/>
    <p:sldId id="326" r:id="rId14"/>
    <p:sldId id="333" r:id="rId15"/>
    <p:sldId id="332" r:id="rId16"/>
    <p:sldId id="290" r:id="rId17"/>
    <p:sldId id="276" r:id="rId18"/>
    <p:sldId id="328" r:id="rId19"/>
    <p:sldId id="299" r:id="rId20"/>
    <p:sldId id="280" r:id="rId21"/>
    <p:sldId id="296" r:id="rId22"/>
    <p:sldId id="271" r:id="rId23"/>
    <p:sldId id="329" r:id="rId24"/>
    <p:sldId id="334" r:id="rId25"/>
    <p:sldId id="318" r:id="rId26"/>
    <p:sldId id="319" r:id="rId27"/>
    <p:sldId id="320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6" Type="http://schemas.openxmlformats.org/officeDocument/2006/relationships/image" Target="../media/image118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5" Type="http://schemas.openxmlformats.org/officeDocument/2006/relationships/image" Target="../media/image11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11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72.wmf"/><Relationship Id="rId1" Type="http://schemas.openxmlformats.org/officeDocument/2006/relationships/image" Target="../media/image63.wmf"/><Relationship Id="rId5" Type="http://schemas.openxmlformats.org/officeDocument/2006/relationships/image" Target="../media/image74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wmf"/><Relationship Id="rId7" Type="http://schemas.openxmlformats.org/officeDocument/2006/relationships/image" Target="../media/image45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0.wmf"/><Relationship Id="rId7" Type="http://schemas.openxmlformats.org/officeDocument/2006/relationships/image" Target="../media/image45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4.wmf"/><Relationship Id="rId5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BEB8-B68D-4A12-991C-73053A8AEB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633A5-64E4-42E6-8519-2444B968B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88913"/>
            <a:ext cx="8229600" cy="553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C40D-4D49-48EC-975F-A2EBCCF541D6}" type="datetime1">
              <a:rPr lang="en-US"/>
              <a:pPr>
                <a:defRPr/>
              </a:pPr>
              <a:t>12/2/2011</a:t>
            </a:fld>
            <a:r>
              <a:rPr lang="he-IL"/>
              <a:t>Valuetools 2008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BA23-BD75-4899-AC37-745A6B19125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609600"/>
            <a:ext cx="4343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77000"/>
            <a:ext cx="6553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Yoni Nazarathy, Gideon Weiss, University of Haifa, 2008</a:t>
            </a:r>
            <a:r>
              <a:rPr lang="en-US" sz="1400">
                <a:latin typeface="Times New Roman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6400800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65679481-91C9-4AD8-B0C2-E8CFCC192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7CCC-7FC6-49AA-861C-1FDFF270449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E92E-EAF8-40DB-AAAB-1541F9AE6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18" Type="http://schemas.openxmlformats.org/officeDocument/2006/relationships/oleObject" Target="../embeddings/oleObject7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74.bin"/><Relationship Id="rId10" Type="http://schemas.openxmlformats.org/officeDocument/2006/relationships/oleObject" Target="../embeddings/oleObject69.bin"/><Relationship Id="rId19" Type="http://schemas.openxmlformats.org/officeDocument/2006/relationships/oleObject" Target="../embeddings/oleObject78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0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8.bin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oleObject" Target="../embeddings/oleObject135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9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8.bin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7.bin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714375" y="533400"/>
            <a:ext cx="7772400" cy="1885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cs typeface="Times New Roman" pitchFamily="18" charset="0"/>
              </a:rPr>
              <a:t>Encounters with the BRAVO Effect  in </a:t>
            </a:r>
            <a:r>
              <a:rPr lang="en-US" sz="4000" b="1" dirty="0" err="1" smtClean="0">
                <a:cs typeface="Times New Roman" pitchFamily="18" charset="0"/>
              </a:rPr>
              <a:t>Queueing</a:t>
            </a:r>
            <a:r>
              <a:rPr lang="en-US" sz="4000" b="1" dirty="0" smtClean="0">
                <a:cs typeface="Times New Roman" pitchFamily="18" charset="0"/>
              </a:rPr>
              <a:t> Systems</a:t>
            </a:r>
            <a:endParaRPr lang="he-IL" sz="4000" dirty="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06425" y="2667000"/>
            <a:ext cx="7874000" cy="2297113"/>
          </a:xfrm>
        </p:spPr>
        <p:txBody>
          <a:bodyPr>
            <a:normAutofit fontScale="92500" lnSpcReduction="10000"/>
          </a:bodyPr>
          <a:lstStyle/>
          <a:p>
            <a:pPr rtl="0" eaLnBrk="1" hangingPunct="1"/>
            <a:r>
              <a:rPr lang="en-GB" sz="2600" dirty="0" smtClean="0">
                <a:solidFill>
                  <a:schemeClr val="tx1"/>
                </a:solidFill>
                <a:cs typeface="Arial" charset="0"/>
              </a:rPr>
              <a:t>Yoni </a:t>
            </a:r>
            <a:r>
              <a:rPr lang="en-GB" sz="2600" dirty="0" err="1" smtClean="0">
                <a:solidFill>
                  <a:schemeClr val="tx1"/>
                </a:solidFill>
                <a:cs typeface="Arial" charset="0"/>
              </a:rPr>
              <a:t>Nazarathy</a:t>
            </a:r>
            <a:endParaRPr lang="en-GB" sz="2000" baseline="30000" dirty="0" smtClean="0">
              <a:solidFill>
                <a:schemeClr val="tx1"/>
              </a:solidFill>
              <a:cs typeface="Arial" charset="0"/>
            </a:endParaRPr>
          </a:p>
          <a:p>
            <a:pPr rtl="0" eaLnBrk="1" hangingPunct="1"/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Swinburne University of Technology </a:t>
            </a:r>
            <a:br>
              <a:rPr lang="en-GB" sz="2000" dirty="0" smtClean="0">
                <a:solidFill>
                  <a:schemeClr val="tx1"/>
                </a:solidFill>
                <a:cs typeface="Arial" charset="0"/>
              </a:rPr>
            </a:br>
            <a:endParaRPr lang="en-GB" sz="2000" dirty="0" smtClean="0">
              <a:solidFill>
                <a:schemeClr val="tx1"/>
              </a:solidFill>
              <a:cs typeface="Arial" charset="0"/>
            </a:endParaRPr>
          </a:p>
          <a:p>
            <a:pPr rtl="0" eaLnBrk="1" hangingPunct="1"/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Based on some joint papers with  </a:t>
            </a:r>
            <a:br>
              <a:rPr lang="en-GB" sz="2000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Ahmad Al-</a:t>
            </a:r>
            <a:r>
              <a:rPr lang="en-GB" sz="2000" b="1" dirty="0" err="1" smtClean="0">
                <a:solidFill>
                  <a:schemeClr val="tx1"/>
                </a:solidFill>
                <a:cs typeface="Arial" charset="0"/>
              </a:rPr>
              <a:t>Hanbali</a:t>
            </a: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, Daryl Daley, </a:t>
            </a:r>
            <a:r>
              <a:rPr lang="en-GB" sz="2000" b="1" dirty="0" err="1" smtClean="0">
                <a:solidFill>
                  <a:schemeClr val="tx1"/>
                </a:solidFill>
                <a:cs typeface="Arial" charset="0"/>
              </a:rPr>
              <a:t>Yoav</a:t>
            </a: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Arial" charset="0"/>
              </a:rPr>
              <a:t>Kerner</a:t>
            </a: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, </a:t>
            </a:r>
            <a:br>
              <a:rPr lang="en-GB" sz="20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Michel </a:t>
            </a:r>
            <a:r>
              <a:rPr lang="en-GB" sz="2000" b="1" dirty="0" err="1" smtClean="0">
                <a:solidFill>
                  <a:schemeClr val="tx1"/>
                </a:solidFill>
                <a:cs typeface="Arial" charset="0"/>
              </a:rPr>
              <a:t>Mandjes</a:t>
            </a: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, Gideon Weiss and Ward Whitt</a:t>
            </a:r>
            <a:endParaRPr lang="he-IL" sz="2000" b="1" dirty="0" smtClean="0">
              <a:solidFill>
                <a:schemeClr val="tx1"/>
              </a:solidFill>
            </a:endParaRP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1228725" y="5443538"/>
            <a:ext cx="6400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20000"/>
              </a:spcBef>
              <a:buFont typeface="Arial" charset="0"/>
              <a:buNone/>
            </a:pPr>
            <a:r>
              <a:rPr lang="en-GB" sz="2000" dirty="0" smtClean="0">
                <a:latin typeface="Calibri" pitchFamily="34" charset="0"/>
              </a:rPr>
              <a:t>University of Queensland Statistics Seminar</a:t>
            </a:r>
          </a:p>
          <a:p>
            <a:pPr algn="ctr" rtl="0">
              <a:spcBef>
                <a:spcPct val="20000"/>
              </a:spcBef>
              <a:buFont typeface="Arial" charset="0"/>
              <a:buNone/>
            </a:pPr>
            <a:r>
              <a:rPr lang="en-GB" sz="2000" dirty="0" smtClean="0">
                <a:latin typeface="Calibri" pitchFamily="34" charset="0"/>
              </a:rPr>
              <a:t>December 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2" name="Line 8"/>
          <p:cNvSpPr>
            <a:spLocks noChangeShapeType="1"/>
          </p:cNvSpPr>
          <p:nvPr/>
        </p:nvSpPr>
        <p:spPr bwMode="auto">
          <a:xfrm flipV="1">
            <a:off x="725488" y="6042025"/>
            <a:ext cx="65198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3" name="Line 9"/>
          <p:cNvSpPr>
            <a:spLocks noChangeShapeType="1"/>
          </p:cNvSpPr>
          <p:nvPr/>
        </p:nvSpPr>
        <p:spPr bwMode="auto">
          <a:xfrm flipV="1">
            <a:off x="723900" y="3124200"/>
            <a:ext cx="0" cy="292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0554" name="Object 10"/>
          <p:cNvGraphicFramePr>
            <a:graphicFrameLocks noChangeAspect="1"/>
          </p:cNvGraphicFramePr>
          <p:nvPr/>
        </p:nvGraphicFramePr>
        <p:xfrm>
          <a:off x="306388" y="3530600"/>
          <a:ext cx="342900" cy="376238"/>
        </p:xfrm>
        <a:graphic>
          <a:graphicData uri="http://schemas.openxmlformats.org/presentationml/2006/ole">
            <p:oleObj spid="_x0000_s97282" name="Equation" r:id="rId3" imgW="152280" imgH="164880" progId="Equation.DSMT4">
              <p:embed/>
            </p:oleObj>
          </a:graphicData>
        </a:graphic>
      </p:graphicFrame>
      <p:graphicFrame>
        <p:nvGraphicFramePr>
          <p:cNvPr id="620555" name="Object 11"/>
          <p:cNvGraphicFramePr>
            <a:graphicFrameLocks noChangeAspect="1"/>
          </p:cNvGraphicFramePr>
          <p:nvPr/>
        </p:nvGraphicFramePr>
        <p:xfrm>
          <a:off x="2946400" y="6061075"/>
          <a:ext cx="885825" cy="461963"/>
        </p:xfrm>
        <a:graphic>
          <a:graphicData uri="http://schemas.openxmlformats.org/presentationml/2006/ole">
            <p:oleObj spid="_x0000_s97283" name="Equation" r:id="rId4" imgW="393480" imgH="203040" progId="Equation.DSMT4">
              <p:embed/>
            </p:oleObj>
          </a:graphicData>
        </a:graphic>
      </p:graphicFrame>
      <p:sp>
        <p:nvSpPr>
          <p:cNvPr id="620556" name="Line 12"/>
          <p:cNvSpPr>
            <a:spLocks noChangeShapeType="1"/>
          </p:cNvSpPr>
          <p:nvPr/>
        </p:nvSpPr>
        <p:spPr bwMode="auto">
          <a:xfrm flipV="1">
            <a:off x="723900" y="4403725"/>
            <a:ext cx="1889125" cy="163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7" name="Line 13"/>
          <p:cNvSpPr>
            <a:spLocks noChangeShapeType="1"/>
          </p:cNvSpPr>
          <p:nvPr/>
        </p:nvSpPr>
        <p:spPr bwMode="auto">
          <a:xfrm>
            <a:off x="4773613" y="3705225"/>
            <a:ext cx="26431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0558" name="Object 14"/>
          <p:cNvGraphicFramePr>
            <a:graphicFrameLocks noChangeAspect="1"/>
          </p:cNvGraphicFramePr>
          <p:nvPr/>
        </p:nvGraphicFramePr>
        <p:xfrm>
          <a:off x="3249613" y="3375025"/>
          <a:ext cx="684212" cy="1081088"/>
        </p:xfrm>
        <a:graphic>
          <a:graphicData uri="http://schemas.openxmlformats.org/presentationml/2006/ole">
            <p:oleObj spid="_x0000_s97284" name="Equation" r:id="rId5" imgW="114120" imgH="177480" progId="Equation.DSMT4">
              <p:embed/>
            </p:oleObj>
          </a:graphicData>
        </a:graphic>
      </p:graphicFrame>
      <p:graphicFrame>
        <p:nvGraphicFramePr>
          <p:cNvPr id="620561" name="Object 17"/>
          <p:cNvGraphicFramePr>
            <a:graphicFrameLocks noChangeAspect="1"/>
          </p:cNvGraphicFramePr>
          <p:nvPr/>
        </p:nvGraphicFramePr>
        <p:xfrm>
          <a:off x="88900" y="2416175"/>
          <a:ext cx="801688" cy="549275"/>
        </p:xfrm>
        <a:graphic>
          <a:graphicData uri="http://schemas.openxmlformats.org/presentationml/2006/ole">
            <p:oleObj spid="_x0000_s97285" name="Equation" r:id="rId6" imgW="355320" imgH="241200" progId="Equation.DSMT4">
              <p:embed/>
            </p:oleObj>
          </a:graphicData>
        </a:graphic>
      </p:graphicFrame>
      <p:sp>
        <p:nvSpPr>
          <p:cNvPr id="620563" name="Line 19"/>
          <p:cNvSpPr>
            <a:spLocks noChangeShapeType="1"/>
          </p:cNvSpPr>
          <p:nvPr/>
        </p:nvSpPr>
        <p:spPr bwMode="auto">
          <a:xfrm flipV="1">
            <a:off x="2508250" y="4035425"/>
            <a:ext cx="536575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4" name="Line 20"/>
          <p:cNvSpPr>
            <a:spLocks noChangeShapeType="1"/>
          </p:cNvSpPr>
          <p:nvPr/>
        </p:nvSpPr>
        <p:spPr bwMode="auto">
          <a:xfrm flipV="1">
            <a:off x="4318000" y="3705225"/>
            <a:ext cx="695325" cy="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5" name="Line 21"/>
          <p:cNvSpPr>
            <a:spLocks noChangeShapeType="1"/>
          </p:cNvSpPr>
          <p:nvPr/>
        </p:nvSpPr>
        <p:spPr bwMode="auto">
          <a:xfrm flipV="1">
            <a:off x="7243763" y="3705225"/>
            <a:ext cx="695325" cy="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8" name="Rectangle 24"/>
          <p:cNvSpPr>
            <a:spLocks noChangeArrowheads="1"/>
          </p:cNvSpPr>
          <p:nvPr/>
        </p:nvSpPr>
        <p:spPr bwMode="auto">
          <a:xfrm>
            <a:off x="2841625" y="2100263"/>
            <a:ext cx="1952625" cy="1236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0569" name="Object 25"/>
          <p:cNvGraphicFramePr>
            <a:graphicFrameLocks noChangeAspect="1"/>
          </p:cNvGraphicFramePr>
          <p:nvPr/>
        </p:nvGraphicFramePr>
        <p:xfrm>
          <a:off x="3057525" y="2427288"/>
          <a:ext cx="1476375" cy="566737"/>
        </p:xfrm>
        <a:graphic>
          <a:graphicData uri="http://schemas.openxmlformats.org/presentationml/2006/ole">
            <p:oleObj spid="_x0000_s97286" name="Equation" r:id="rId7" imgW="469800" imgH="177480" progId="Equation.DSMT4">
              <p:embed/>
            </p:oleObj>
          </a:graphicData>
        </a:graphic>
      </p:graphicFrame>
      <p:sp>
        <p:nvSpPr>
          <p:cNvPr id="620560" name="Line 16"/>
          <p:cNvSpPr>
            <a:spLocks noChangeShapeType="1"/>
          </p:cNvSpPr>
          <p:nvPr/>
        </p:nvSpPr>
        <p:spPr bwMode="auto">
          <a:xfrm>
            <a:off x="3363913" y="59975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9" name="Line 15"/>
          <p:cNvSpPr>
            <a:spLocks noChangeShapeType="1"/>
          </p:cNvSpPr>
          <p:nvPr/>
        </p:nvSpPr>
        <p:spPr bwMode="auto">
          <a:xfrm>
            <a:off x="650875" y="36830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0585" name="Object 41"/>
          <p:cNvGraphicFramePr>
            <a:graphicFrameLocks noChangeAspect="1"/>
          </p:cNvGraphicFramePr>
          <p:nvPr/>
        </p:nvGraphicFramePr>
        <p:xfrm>
          <a:off x="3695700" y="4716463"/>
          <a:ext cx="2990850" cy="849312"/>
        </p:xfrm>
        <a:graphic>
          <a:graphicData uri="http://schemas.openxmlformats.org/presentationml/2006/ole">
            <p:oleObj spid="_x0000_s97287" name="Equation" r:id="rId8" imgW="1130040" imgH="317160" progId="Equation.DSMT4">
              <p:embed/>
            </p:oleObj>
          </a:graphicData>
        </a:graphic>
      </p:graphicFrame>
      <p:sp>
        <p:nvSpPr>
          <p:cNvPr id="620586" name="Text Box 42"/>
          <p:cNvSpPr txBox="1">
            <a:spLocks noChangeArrowheads="1"/>
          </p:cNvSpPr>
          <p:nvPr/>
        </p:nvSpPr>
        <p:spPr bwMode="auto">
          <a:xfrm>
            <a:off x="3286125" y="4373563"/>
            <a:ext cx="3187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Similar to Poisson:</a:t>
            </a:r>
          </a:p>
        </p:txBody>
      </p:sp>
      <p:graphicFrame>
        <p:nvGraphicFramePr>
          <p:cNvPr id="620562" name="Object 18"/>
          <p:cNvGraphicFramePr>
            <a:graphicFrameLocks noChangeAspect="1"/>
          </p:cNvGraphicFramePr>
          <p:nvPr/>
        </p:nvGraphicFramePr>
        <p:xfrm>
          <a:off x="7177088" y="6030913"/>
          <a:ext cx="314325" cy="404812"/>
        </p:xfrm>
        <a:graphic>
          <a:graphicData uri="http://schemas.openxmlformats.org/presentationml/2006/ole">
            <p:oleObj spid="_x0000_s97288" name="Equation" r:id="rId9" imgW="139680" imgH="177480" progId="Equation.DSMT4">
              <p:embed/>
            </p:oleObj>
          </a:graphicData>
        </a:graphic>
      </p:graphicFrame>
      <p:sp>
        <p:nvSpPr>
          <p:cNvPr id="620587" name="Line 43"/>
          <p:cNvSpPr>
            <a:spLocks noChangeShapeType="1"/>
          </p:cNvSpPr>
          <p:nvPr/>
        </p:nvSpPr>
        <p:spPr bwMode="auto">
          <a:xfrm flipV="1">
            <a:off x="3448050" y="4176713"/>
            <a:ext cx="3113088" cy="15573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88" name="Line 44"/>
          <p:cNvSpPr>
            <a:spLocks noChangeShapeType="1"/>
          </p:cNvSpPr>
          <p:nvPr/>
        </p:nvSpPr>
        <p:spPr bwMode="auto">
          <a:xfrm>
            <a:off x="3422650" y="4398963"/>
            <a:ext cx="3446463" cy="12731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0589" name="Object 45"/>
          <p:cNvGraphicFramePr>
            <a:graphicFrameLocks noChangeAspect="1"/>
          </p:cNvGraphicFramePr>
          <p:nvPr/>
        </p:nvGraphicFramePr>
        <p:xfrm>
          <a:off x="909638" y="6022975"/>
          <a:ext cx="1000125" cy="461963"/>
        </p:xfrm>
        <a:graphic>
          <a:graphicData uri="http://schemas.openxmlformats.org/presentationml/2006/ole">
            <p:oleObj spid="_x0000_s97289" name="Equation" r:id="rId10" imgW="444240" imgH="203040" progId="Equation.DSMT4">
              <p:embed/>
            </p:oleObj>
          </a:graphicData>
        </a:graphic>
      </p:graphicFrame>
      <p:graphicFrame>
        <p:nvGraphicFramePr>
          <p:cNvPr id="620590" name="Object 46"/>
          <p:cNvGraphicFramePr>
            <a:graphicFrameLocks noChangeAspect="1"/>
          </p:cNvGraphicFramePr>
          <p:nvPr/>
        </p:nvGraphicFramePr>
        <p:xfrm>
          <a:off x="5310188" y="6057900"/>
          <a:ext cx="1000125" cy="461963"/>
        </p:xfrm>
        <a:graphic>
          <a:graphicData uri="http://schemas.openxmlformats.org/presentationml/2006/ole">
            <p:oleObj spid="_x0000_s97290" name="Equation" r:id="rId11" imgW="444240" imgH="203040" progId="Equation.DSMT4">
              <p:embed/>
            </p:oleObj>
          </a:graphicData>
        </a:graphic>
      </p:graphicFrame>
      <p:sp>
        <p:nvSpPr>
          <p:cNvPr id="620604" name="Freeform 60"/>
          <p:cNvSpPr>
            <a:spLocks/>
          </p:cNvSpPr>
          <p:nvPr/>
        </p:nvSpPr>
        <p:spPr bwMode="auto">
          <a:xfrm>
            <a:off x="731838" y="3689350"/>
            <a:ext cx="7481887" cy="2346325"/>
          </a:xfrm>
          <a:custGeom>
            <a:avLst/>
            <a:gdLst/>
            <a:ahLst/>
            <a:cxnLst>
              <a:cxn ang="0">
                <a:pos x="0" y="1478"/>
              </a:cxn>
              <a:cxn ang="0">
                <a:pos x="1003" y="614"/>
              </a:cxn>
              <a:cxn ang="0">
                <a:pos x="1723" y="100"/>
              </a:cxn>
              <a:cxn ang="0">
                <a:pos x="2971" y="14"/>
              </a:cxn>
              <a:cxn ang="0">
                <a:pos x="4713" y="14"/>
              </a:cxn>
            </a:cxnLst>
            <a:rect l="0" t="0" r="r" b="b"/>
            <a:pathLst>
              <a:path w="4713" h="1478">
                <a:moveTo>
                  <a:pt x="0" y="1478"/>
                </a:moveTo>
                <a:cubicBezTo>
                  <a:pt x="358" y="1161"/>
                  <a:pt x="716" y="844"/>
                  <a:pt x="1003" y="614"/>
                </a:cubicBezTo>
                <a:cubicBezTo>
                  <a:pt x="1290" y="384"/>
                  <a:pt x="1395" y="200"/>
                  <a:pt x="1723" y="100"/>
                </a:cubicBezTo>
                <a:cubicBezTo>
                  <a:pt x="2051" y="0"/>
                  <a:pt x="2473" y="28"/>
                  <a:pt x="2971" y="14"/>
                </a:cubicBezTo>
                <a:cubicBezTo>
                  <a:pt x="3469" y="0"/>
                  <a:pt x="4091" y="7"/>
                  <a:pt x="4713" y="1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68300" y="76201"/>
            <a:ext cx="8458200" cy="735012"/>
            <a:chOff x="232" y="48"/>
            <a:chExt cx="5328" cy="463"/>
          </a:xfrm>
        </p:grpSpPr>
        <p:sp>
          <p:nvSpPr>
            <p:cNvPr id="620613" name="Text Box 69"/>
            <p:cNvSpPr txBox="1">
              <a:spLocks noChangeArrowheads="1"/>
            </p:cNvSpPr>
            <p:nvPr/>
          </p:nvSpPr>
          <p:spPr bwMode="auto">
            <a:xfrm>
              <a:off x="232" y="154"/>
              <a:ext cx="5328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b="1" dirty="0">
                  <a:latin typeface="Comic Sans MS" pitchFamily="66" charset="0"/>
                  <a:ea typeface="+mj-ea"/>
                  <a:cs typeface="+mj-cs"/>
                </a:rPr>
                <a:t>What values do we expect for    ?</a:t>
              </a:r>
            </a:p>
          </p:txBody>
        </p:sp>
        <p:graphicFrame>
          <p:nvGraphicFramePr>
            <p:cNvPr id="620614" name="Object 70"/>
            <p:cNvGraphicFramePr>
              <a:graphicFrameLocks noChangeAspect="1"/>
            </p:cNvGraphicFramePr>
            <p:nvPr/>
          </p:nvGraphicFramePr>
          <p:xfrm>
            <a:off x="3795" y="48"/>
            <a:ext cx="429" cy="463"/>
          </p:xfrm>
          <a:graphic>
            <a:graphicData uri="http://schemas.openxmlformats.org/presentationml/2006/ole">
              <p:oleObj spid="_x0000_s97293" name="Equation" r:id="rId12" imgW="152280" imgH="215640" progId="Equation.DSMT4">
                <p:embed/>
              </p:oleObj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733800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M/M/1/K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6" grpId="0" animBg="1"/>
      <p:bldP spid="620557" grpId="0" animBg="1"/>
      <p:bldP spid="620563" grpId="0" animBg="1"/>
      <p:bldP spid="620564" grpId="0" animBg="1"/>
      <p:bldP spid="620565" grpId="0" animBg="1"/>
      <p:bldP spid="620586" grpId="0"/>
      <p:bldP spid="620587" grpId="0" animBg="1"/>
      <p:bldP spid="620588" grpId="0" animBg="1"/>
      <p:bldP spid="620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9" name="Line 5"/>
          <p:cNvSpPr>
            <a:spLocks noChangeShapeType="1"/>
          </p:cNvSpPr>
          <p:nvPr/>
        </p:nvSpPr>
        <p:spPr bwMode="auto">
          <a:xfrm flipV="1">
            <a:off x="725488" y="6042025"/>
            <a:ext cx="65198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50" name="Line 6"/>
          <p:cNvSpPr>
            <a:spLocks noChangeShapeType="1"/>
          </p:cNvSpPr>
          <p:nvPr/>
        </p:nvSpPr>
        <p:spPr bwMode="auto">
          <a:xfrm flipV="1">
            <a:off x="723900" y="3124200"/>
            <a:ext cx="0" cy="292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1751" name="Object 7"/>
          <p:cNvGraphicFramePr>
            <a:graphicFrameLocks noChangeAspect="1"/>
          </p:cNvGraphicFramePr>
          <p:nvPr/>
        </p:nvGraphicFramePr>
        <p:xfrm>
          <a:off x="306388" y="3530600"/>
          <a:ext cx="342900" cy="376238"/>
        </p:xfrm>
        <a:graphic>
          <a:graphicData uri="http://schemas.openxmlformats.org/presentationml/2006/ole">
            <p:oleObj spid="_x0000_s98306" name="Equation" r:id="rId3" imgW="152280" imgH="164880" progId="Equation.DSMT4">
              <p:embed/>
            </p:oleObj>
          </a:graphicData>
        </a:graphic>
      </p:graphicFrame>
      <p:graphicFrame>
        <p:nvGraphicFramePr>
          <p:cNvPr id="671752" name="Object 8"/>
          <p:cNvGraphicFramePr>
            <a:graphicFrameLocks noChangeAspect="1"/>
          </p:cNvGraphicFramePr>
          <p:nvPr/>
        </p:nvGraphicFramePr>
        <p:xfrm>
          <a:off x="2946400" y="6061075"/>
          <a:ext cx="885825" cy="461963"/>
        </p:xfrm>
        <a:graphic>
          <a:graphicData uri="http://schemas.openxmlformats.org/presentationml/2006/ole">
            <p:oleObj spid="_x0000_s98307" name="Equation" r:id="rId4" imgW="393480" imgH="203040" progId="Equation.DSMT4">
              <p:embed/>
            </p:oleObj>
          </a:graphicData>
        </a:graphic>
      </p:graphicFrame>
      <p:sp>
        <p:nvSpPr>
          <p:cNvPr id="671753" name="Line 9"/>
          <p:cNvSpPr>
            <a:spLocks noChangeShapeType="1"/>
          </p:cNvSpPr>
          <p:nvPr/>
        </p:nvSpPr>
        <p:spPr bwMode="auto">
          <a:xfrm flipV="1">
            <a:off x="723900" y="4403725"/>
            <a:ext cx="1889125" cy="163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54" name="Line 10"/>
          <p:cNvSpPr>
            <a:spLocks noChangeShapeType="1"/>
          </p:cNvSpPr>
          <p:nvPr/>
        </p:nvSpPr>
        <p:spPr bwMode="auto">
          <a:xfrm>
            <a:off x="4773613" y="3705225"/>
            <a:ext cx="26431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1755" name="Object 11"/>
          <p:cNvGraphicFramePr>
            <a:graphicFrameLocks noChangeAspect="1"/>
          </p:cNvGraphicFramePr>
          <p:nvPr/>
        </p:nvGraphicFramePr>
        <p:xfrm>
          <a:off x="3302000" y="3365500"/>
          <a:ext cx="684213" cy="1081088"/>
        </p:xfrm>
        <a:graphic>
          <a:graphicData uri="http://schemas.openxmlformats.org/presentationml/2006/ole">
            <p:oleObj spid="_x0000_s98308" name="Equation" r:id="rId5" imgW="114120" imgH="177480" progId="Equation.DSMT4">
              <p:embed/>
            </p:oleObj>
          </a:graphicData>
        </a:graphic>
      </p:graphicFrame>
      <p:sp>
        <p:nvSpPr>
          <p:cNvPr id="671756" name="Line 12"/>
          <p:cNvSpPr>
            <a:spLocks noChangeShapeType="1"/>
          </p:cNvSpPr>
          <p:nvPr/>
        </p:nvSpPr>
        <p:spPr bwMode="auto">
          <a:xfrm>
            <a:off x="650875" y="36830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>
            <a:off x="3363913" y="59975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1758" name="Object 14"/>
          <p:cNvGraphicFramePr>
            <a:graphicFrameLocks noChangeAspect="1"/>
          </p:cNvGraphicFramePr>
          <p:nvPr/>
        </p:nvGraphicFramePr>
        <p:xfrm>
          <a:off x="88900" y="2416175"/>
          <a:ext cx="801688" cy="549275"/>
        </p:xfrm>
        <a:graphic>
          <a:graphicData uri="http://schemas.openxmlformats.org/presentationml/2006/ole">
            <p:oleObj spid="_x0000_s98309" name="Equation" r:id="rId6" imgW="355320" imgH="241200" progId="Equation.DSMT4">
              <p:embed/>
            </p:oleObj>
          </a:graphicData>
        </a:graphic>
      </p:graphicFrame>
      <p:graphicFrame>
        <p:nvGraphicFramePr>
          <p:cNvPr id="671759" name="Object 15"/>
          <p:cNvGraphicFramePr>
            <a:graphicFrameLocks noChangeAspect="1"/>
          </p:cNvGraphicFramePr>
          <p:nvPr/>
        </p:nvGraphicFramePr>
        <p:xfrm>
          <a:off x="7177088" y="6030913"/>
          <a:ext cx="314325" cy="404812"/>
        </p:xfrm>
        <a:graphic>
          <a:graphicData uri="http://schemas.openxmlformats.org/presentationml/2006/ole">
            <p:oleObj spid="_x0000_s98310" name="Equation" r:id="rId7" imgW="139680" imgH="177480" progId="Equation.DSMT4">
              <p:embed/>
            </p:oleObj>
          </a:graphicData>
        </a:graphic>
      </p:graphicFrame>
      <p:sp>
        <p:nvSpPr>
          <p:cNvPr id="671760" name="Line 16"/>
          <p:cNvSpPr>
            <a:spLocks noChangeShapeType="1"/>
          </p:cNvSpPr>
          <p:nvPr/>
        </p:nvSpPr>
        <p:spPr bwMode="auto">
          <a:xfrm flipV="1">
            <a:off x="2508250" y="4035425"/>
            <a:ext cx="536575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61" name="Line 17"/>
          <p:cNvSpPr>
            <a:spLocks noChangeShapeType="1"/>
          </p:cNvSpPr>
          <p:nvPr/>
        </p:nvSpPr>
        <p:spPr bwMode="auto">
          <a:xfrm flipV="1">
            <a:off x="4318000" y="3705225"/>
            <a:ext cx="695325" cy="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1762" name="Line 18"/>
          <p:cNvSpPr>
            <a:spLocks noChangeShapeType="1"/>
          </p:cNvSpPr>
          <p:nvPr/>
        </p:nvSpPr>
        <p:spPr bwMode="auto">
          <a:xfrm flipV="1">
            <a:off x="7243763" y="3705225"/>
            <a:ext cx="695325" cy="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1765" name="Object 21"/>
          <p:cNvGraphicFramePr>
            <a:graphicFrameLocks noChangeAspect="1"/>
          </p:cNvGraphicFramePr>
          <p:nvPr/>
        </p:nvGraphicFramePr>
        <p:xfrm>
          <a:off x="909638" y="6022975"/>
          <a:ext cx="1000125" cy="461963"/>
        </p:xfrm>
        <a:graphic>
          <a:graphicData uri="http://schemas.openxmlformats.org/presentationml/2006/ole">
            <p:oleObj spid="_x0000_s98311" name="Equation" r:id="rId8" imgW="444240" imgH="203040" progId="Equation.DSMT4">
              <p:embed/>
            </p:oleObj>
          </a:graphicData>
        </a:graphic>
      </p:graphicFrame>
      <p:graphicFrame>
        <p:nvGraphicFramePr>
          <p:cNvPr id="671766" name="Object 22"/>
          <p:cNvGraphicFramePr>
            <a:graphicFrameLocks noChangeAspect="1"/>
          </p:cNvGraphicFramePr>
          <p:nvPr/>
        </p:nvGraphicFramePr>
        <p:xfrm>
          <a:off x="5310188" y="6057900"/>
          <a:ext cx="1000125" cy="461963"/>
        </p:xfrm>
        <a:graphic>
          <a:graphicData uri="http://schemas.openxmlformats.org/presentationml/2006/ole">
            <p:oleObj spid="_x0000_s98312" name="Equation" r:id="rId9" imgW="444240" imgH="203040" progId="Equation.DSMT4">
              <p:embed/>
            </p:oleObj>
          </a:graphicData>
        </a:graphic>
      </p:graphicFrame>
      <p:sp>
        <p:nvSpPr>
          <p:cNvPr id="671770" name="Rectangle 26"/>
          <p:cNvSpPr>
            <a:spLocks noChangeArrowheads="1"/>
          </p:cNvSpPr>
          <p:nvPr/>
        </p:nvSpPr>
        <p:spPr bwMode="auto">
          <a:xfrm>
            <a:off x="2841625" y="2100263"/>
            <a:ext cx="1952625" cy="1236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1771" name="Object 27"/>
          <p:cNvGraphicFramePr>
            <a:graphicFrameLocks noChangeAspect="1"/>
          </p:cNvGraphicFramePr>
          <p:nvPr/>
        </p:nvGraphicFramePr>
        <p:xfrm>
          <a:off x="3057525" y="2427288"/>
          <a:ext cx="1476375" cy="566737"/>
        </p:xfrm>
        <a:graphic>
          <a:graphicData uri="http://schemas.openxmlformats.org/presentationml/2006/ole">
            <p:oleObj spid="_x0000_s98313" name="Equation" r:id="rId10" imgW="469800" imgH="17748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733800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M/M/1/K</a:t>
            </a:r>
            <a:endParaRPr lang="en-US" dirty="0"/>
          </a:p>
        </p:txBody>
      </p:sp>
      <p:sp>
        <p:nvSpPr>
          <p:cNvPr id="26" name="Text Box 69"/>
          <p:cNvSpPr txBox="1">
            <a:spLocks noChangeArrowheads="1"/>
          </p:cNvSpPr>
          <p:nvPr/>
        </p:nvSpPr>
        <p:spPr bwMode="auto">
          <a:xfrm>
            <a:off x="368300" y="244475"/>
            <a:ext cx="8458200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latin typeface="Comic Sans MS" pitchFamily="66" charset="0"/>
                <a:ea typeface="+mj-ea"/>
                <a:cs typeface="+mj-cs"/>
              </a:rPr>
              <a:t>What values do we expect for    ?</a:t>
            </a:r>
          </a:p>
        </p:txBody>
      </p:sp>
      <p:graphicFrame>
        <p:nvGraphicFramePr>
          <p:cNvPr id="27" name="Object 70"/>
          <p:cNvGraphicFramePr>
            <a:graphicFrameLocks noChangeAspect="1"/>
          </p:cNvGraphicFramePr>
          <p:nvPr/>
        </p:nvGraphicFramePr>
        <p:xfrm>
          <a:off x="6024562" y="76200"/>
          <a:ext cx="681038" cy="735012"/>
        </p:xfrm>
        <a:graphic>
          <a:graphicData uri="http://schemas.openxmlformats.org/presentationml/2006/ole">
            <p:oleObj spid="_x0000_s98319" name="Equation" r:id="rId11" imgW="1522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9" name="Line 7"/>
          <p:cNvSpPr>
            <a:spLocks noChangeShapeType="1"/>
          </p:cNvSpPr>
          <p:nvPr/>
        </p:nvSpPr>
        <p:spPr bwMode="auto">
          <a:xfrm flipV="1">
            <a:off x="725488" y="6042025"/>
            <a:ext cx="65198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00" name="Line 8"/>
          <p:cNvSpPr>
            <a:spLocks noChangeShapeType="1"/>
          </p:cNvSpPr>
          <p:nvPr/>
        </p:nvSpPr>
        <p:spPr bwMode="auto">
          <a:xfrm flipV="1">
            <a:off x="723900" y="3124200"/>
            <a:ext cx="0" cy="292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2601" name="Object 9"/>
          <p:cNvGraphicFramePr>
            <a:graphicFrameLocks noChangeAspect="1"/>
          </p:cNvGraphicFramePr>
          <p:nvPr/>
        </p:nvGraphicFramePr>
        <p:xfrm>
          <a:off x="306388" y="3530600"/>
          <a:ext cx="342900" cy="376238"/>
        </p:xfrm>
        <a:graphic>
          <a:graphicData uri="http://schemas.openxmlformats.org/presentationml/2006/ole">
            <p:oleObj spid="_x0000_s99330" name="Equation" r:id="rId3" imgW="152280" imgH="164880" progId="Equation.DSMT4">
              <p:embed/>
            </p:oleObj>
          </a:graphicData>
        </a:graphic>
      </p:graphicFrame>
      <p:graphicFrame>
        <p:nvGraphicFramePr>
          <p:cNvPr id="622602" name="Object 10"/>
          <p:cNvGraphicFramePr>
            <a:graphicFrameLocks noChangeAspect="1"/>
          </p:cNvGraphicFramePr>
          <p:nvPr/>
        </p:nvGraphicFramePr>
        <p:xfrm>
          <a:off x="2946400" y="6061075"/>
          <a:ext cx="885825" cy="461963"/>
        </p:xfrm>
        <a:graphic>
          <a:graphicData uri="http://schemas.openxmlformats.org/presentationml/2006/ole">
            <p:oleObj spid="_x0000_s99331" name="Equation" r:id="rId4" imgW="393480" imgH="203040" progId="Equation.DSMT4">
              <p:embed/>
            </p:oleObj>
          </a:graphicData>
        </a:graphic>
      </p:graphicFrame>
      <p:graphicFrame>
        <p:nvGraphicFramePr>
          <p:cNvPr id="622606" name="Object 14"/>
          <p:cNvGraphicFramePr>
            <a:graphicFrameLocks noChangeAspect="1"/>
          </p:cNvGraphicFramePr>
          <p:nvPr/>
        </p:nvGraphicFramePr>
        <p:xfrm>
          <a:off x="88900" y="2416175"/>
          <a:ext cx="801688" cy="549275"/>
        </p:xfrm>
        <a:graphic>
          <a:graphicData uri="http://schemas.openxmlformats.org/presentationml/2006/ole">
            <p:oleObj spid="_x0000_s99332" name="Equation" r:id="rId5" imgW="355320" imgH="241200" progId="Equation.DSMT4">
              <p:embed/>
            </p:oleObj>
          </a:graphicData>
        </a:graphic>
      </p:graphicFrame>
      <p:graphicFrame>
        <p:nvGraphicFramePr>
          <p:cNvPr id="622607" name="Object 15"/>
          <p:cNvGraphicFramePr>
            <a:graphicFrameLocks noChangeAspect="1"/>
          </p:cNvGraphicFramePr>
          <p:nvPr/>
        </p:nvGraphicFramePr>
        <p:xfrm>
          <a:off x="7177088" y="6030913"/>
          <a:ext cx="314325" cy="404812"/>
        </p:xfrm>
        <a:graphic>
          <a:graphicData uri="http://schemas.openxmlformats.org/presentationml/2006/ole">
            <p:oleObj spid="_x0000_s99333" name="Equation" r:id="rId6" imgW="139680" imgH="177480" progId="Equation.DSMT4">
              <p:embed/>
            </p:oleObj>
          </a:graphicData>
        </a:graphic>
      </p:graphicFrame>
      <p:sp>
        <p:nvSpPr>
          <p:cNvPr id="622613" name="Rectangle 21"/>
          <p:cNvSpPr>
            <a:spLocks noChangeArrowheads="1"/>
          </p:cNvSpPr>
          <p:nvPr/>
        </p:nvSpPr>
        <p:spPr bwMode="auto">
          <a:xfrm>
            <a:off x="2841625" y="2100263"/>
            <a:ext cx="1952625" cy="1236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2614" name="Object 22"/>
          <p:cNvGraphicFramePr>
            <a:graphicFrameLocks noChangeAspect="1"/>
          </p:cNvGraphicFramePr>
          <p:nvPr/>
        </p:nvGraphicFramePr>
        <p:xfrm>
          <a:off x="3057525" y="2427288"/>
          <a:ext cx="1476375" cy="566737"/>
        </p:xfrm>
        <a:graphic>
          <a:graphicData uri="http://schemas.openxmlformats.org/presentationml/2006/ole">
            <p:oleObj spid="_x0000_s99334" name="Equation" r:id="rId7" imgW="469800" imgH="177480" progId="Equation.DSMT4">
              <p:embed/>
            </p:oleObj>
          </a:graphicData>
        </a:graphic>
      </p:graphicFrame>
      <p:sp>
        <p:nvSpPr>
          <p:cNvPr id="622616" name="Line 24"/>
          <p:cNvSpPr>
            <a:spLocks noChangeShapeType="1"/>
          </p:cNvSpPr>
          <p:nvPr/>
        </p:nvSpPr>
        <p:spPr bwMode="auto">
          <a:xfrm>
            <a:off x="3363913" y="59975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7" name="Line 25"/>
          <p:cNvSpPr>
            <a:spLocks noChangeShapeType="1"/>
          </p:cNvSpPr>
          <p:nvPr/>
        </p:nvSpPr>
        <p:spPr bwMode="auto">
          <a:xfrm>
            <a:off x="650875" y="36830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22624" name="Object 32"/>
          <p:cNvGraphicFramePr>
            <a:graphicFrameLocks noChangeAspect="1"/>
          </p:cNvGraphicFramePr>
          <p:nvPr/>
        </p:nvGraphicFramePr>
        <p:xfrm>
          <a:off x="909638" y="6022975"/>
          <a:ext cx="1000125" cy="461963"/>
        </p:xfrm>
        <a:graphic>
          <a:graphicData uri="http://schemas.openxmlformats.org/presentationml/2006/ole">
            <p:oleObj spid="_x0000_s99335" name="Equation" r:id="rId8" imgW="444240" imgH="203040" progId="Equation.DSMT4">
              <p:embed/>
            </p:oleObj>
          </a:graphicData>
        </a:graphic>
      </p:graphicFrame>
      <p:graphicFrame>
        <p:nvGraphicFramePr>
          <p:cNvPr id="622625" name="Object 33"/>
          <p:cNvGraphicFramePr>
            <a:graphicFrameLocks noChangeAspect="1"/>
          </p:cNvGraphicFramePr>
          <p:nvPr/>
        </p:nvGraphicFramePr>
        <p:xfrm>
          <a:off x="5310188" y="6057900"/>
          <a:ext cx="1000125" cy="461963"/>
        </p:xfrm>
        <a:graphic>
          <a:graphicData uri="http://schemas.openxmlformats.org/presentationml/2006/ole">
            <p:oleObj spid="_x0000_s99336" name="Equation" r:id="rId9" imgW="444240" imgH="203040" progId="Equation.DSMT4">
              <p:embed/>
            </p:oleObj>
          </a:graphicData>
        </a:graphic>
      </p:graphicFrame>
      <p:graphicFrame>
        <p:nvGraphicFramePr>
          <p:cNvPr id="622628" name="Object 36"/>
          <p:cNvGraphicFramePr>
            <a:graphicFrameLocks noChangeAspect="1"/>
          </p:cNvGraphicFramePr>
          <p:nvPr/>
        </p:nvGraphicFramePr>
        <p:xfrm>
          <a:off x="309563" y="4194175"/>
          <a:ext cx="414337" cy="617538"/>
        </p:xfrm>
        <a:graphic>
          <a:graphicData uri="http://schemas.openxmlformats.org/presentationml/2006/ole">
            <p:oleObj spid="_x0000_s99337" name="Equation" r:id="rId10" imgW="266400" imgH="393480" progId="Equation.DSMT4">
              <p:embed/>
            </p:oleObj>
          </a:graphicData>
        </a:graphic>
      </p:graphicFrame>
      <p:sp>
        <p:nvSpPr>
          <p:cNvPr id="622631" name="Oval 39"/>
          <p:cNvSpPr>
            <a:spLocks noChangeArrowheads="1"/>
          </p:cNvSpPr>
          <p:nvPr/>
        </p:nvSpPr>
        <p:spPr bwMode="auto">
          <a:xfrm>
            <a:off x="2730500" y="3805238"/>
            <a:ext cx="1138238" cy="863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37" name="Text Box 45"/>
          <p:cNvSpPr txBox="1">
            <a:spLocks noChangeArrowheads="1"/>
          </p:cNvSpPr>
          <p:nvPr/>
        </p:nvSpPr>
        <p:spPr bwMode="auto">
          <a:xfrm>
            <a:off x="3916363" y="4160838"/>
            <a:ext cx="2027237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B</a:t>
            </a:r>
            <a:r>
              <a:rPr lang="en-US" sz="1400" b="1">
                <a:solidFill>
                  <a:srgbClr val="FF0000"/>
                </a:solidFill>
              </a:rPr>
              <a:t>alancing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b="1"/>
              <a:t>R</a:t>
            </a:r>
            <a:r>
              <a:rPr lang="en-US" sz="1400" b="1">
                <a:solidFill>
                  <a:srgbClr val="FF0000"/>
                </a:solidFill>
              </a:rPr>
              <a:t>educes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en-US" b="1"/>
              <a:t>A</a:t>
            </a:r>
            <a:r>
              <a:rPr lang="en-US" sz="1400" b="1">
                <a:solidFill>
                  <a:srgbClr val="FF0000"/>
                </a:solidFill>
              </a:rPr>
              <a:t>symptotic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 </a:t>
            </a:r>
            <a:r>
              <a:rPr lang="en-US" b="1"/>
              <a:t>V</a:t>
            </a:r>
            <a:r>
              <a:rPr lang="en-US" sz="1400" b="1">
                <a:solidFill>
                  <a:srgbClr val="FF0000"/>
                </a:solidFill>
              </a:rPr>
              <a:t>ariance of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    </a:t>
            </a:r>
            <a:r>
              <a:rPr lang="en-US" b="1"/>
              <a:t>O</a:t>
            </a:r>
            <a:r>
              <a:rPr lang="en-US" sz="1400" b="1">
                <a:solidFill>
                  <a:srgbClr val="FF0000"/>
                </a:solidFill>
              </a:rPr>
              <a:t>utputs</a:t>
            </a:r>
          </a:p>
        </p:txBody>
      </p:sp>
      <p:sp>
        <p:nvSpPr>
          <p:cNvPr id="622639" name="Freeform 47"/>
          <p:cNvSpPr>
            <a:spLocks/>
          </p:cNvSpPr>
          <p:nvPr/>
        </p:nvSpPr>
        <p:spPr bwMode="auto">
          <a:xfrm>
            <a:off x="723900" y="3676650"/>
            <a:ext cx="6292850" cy="2368550"/>
          </a:xfrm>
          <a:custGeom>
            <a:avLst/>
            <a:gdLst/>
            <a:ahLst/>
            <a:cxnLst>
              <a:cxn ang="0">
                <a:pos x="0" y="1492"/>
              </a:cxn>
              <a:cxn ang="0">
                <a:pos x="432" y="1096"/>
              </a:cxn>
              <a:cxn ang="0">
                <a:pos x="1176" y="416"/>
              </a:cxn>
              <a:cxn ang="0">
                <a:pos x="1392" y="224"/>
              </a:cxn>
              <a:cxn ang="0">
                <a:pos x="1472" y="236"/>
              </a:cxn>
              <a:cxn ang="0">
                <a:pos x="1508" y="276"/>
              </a:cxn>
              <a:cxn ang="0">
                <a:pos x="1544" y="364"/>
              </a:cxn>
              <a:cxn ang="0">
                <a:pos x="1564" y="420"/>
              </a:cxn>
              <a:cxn ang="0">
                <a:pos x="1600" y="492"/>
              </a:cxn>
              <a:cxn ang="0">
                <a:pos x="1656" y="468"/>
              </a:cxn>
              <a:cxn ang="0">
                <a:pos x="1808" y="76"/>
              </a:cxn>
              <a:cxn ang="0">
                <a:pos x="2048" y="12"/>
              </a:cxn>
              <a:cxn ang="0">
                <a:pos x="2592" y="4"/>
              </a:cxn>
              <a:cxn ang="0">
                <a:pos x="3964" y="4"/>
              </a:cxn>
            </a:cxnLst>
            <a:rect l="0" t="0" r="r" b="b"/>
            <a:pathLst>
              <a:path w="3964" h="1492">
                <a:moveTo>
                  <a:pt x="0" y="1492"/>
                </a:moveTo>
                <a:cubicBezTo>
                  <a:pt x="118" y="1383"/>
                  <a:pt x="236" y="1275"/>
                  <a:pt x="432" y="1096"/>
                </a:cubicBezTo>
                <a:cubicBezTo>
                  <a:pt x="628" y="917"/>
                  <a:pt x="1016" y="561"/>
                  <a:pt x="1176" y="416"/>
                </a:cubicBezTo>
                <a:cubicBezTo>
                  <a:pt x="1336" y="271"/>
                  <a:pt x="1343" y="254"/>
                  <a:pt x="1392" y="224"/>
                </a:cubicBezTo>
                <a:cubicBezTo>
                  <a:pt x="1441" y="194"/>
                  <a:pt x="1453" y="227"/>
                  <a:pt x="1472" y="236"/>
                </a:cubicBezTo>
                <a:cubicBezTo>
                  <a:pt x="1491" y="245"/>
                  <a:pt x="1496" y="255"/>
                  <a:pt x="1508" y="276"/>
                </a:cubicBezTo>
                <a:cubicBezTo>
                  <a:pt x="1520" y="297"/>
                  <a:pt x="1535" y="340"/>
                  <a:pt x="1544" y="364"/>
                </a:cubicBezTo>
                <a:cubicBezTo>
                  <a:pt x="1553" y="388"/>
                  <a:pt x="1555" y="399"/>
                  <a:pt x="1564" y="420"/>
                </a:cubicBezTo>
                <a:cubicBezTo>
                  <a:pt x="1573" y="441"/>
                  <a:pt x="1585" y="484"/>
                  <a:pt x="1600" y="492"/>
                </a:cubicBezTo>
                <a:cubicBezTo>
                  <a:pt x="1615" y="500"/>
                  <a:pt x="1621" y="537"/>
                  <a:pt x="1656" y="468"/>
                </a:cubicBezTo>
                <a:cubicBezTo>
                  <a:pt x="1691" y="399"/>
                  <a:pt x="1743" y="152"/>
                  <a:pt x="1808" y="76"/>
                </a:cubicBezTo>
                <a:cubicBezTo>
                  <a:pt x="1873" y="0"/>
                  <a:pt x="1917" y="24"/>
                  <a:pt x="2048" y="12"/>
                </a:cubicBezTo>
                <a:cubicBezTo>
                  <a:pt x="2179" y="0"/>
                  <a:pt x="2273" y="5"/>
                  <a:pt x="2592" y="4"/>
                </a:cubicBezTo>
                <a:cubicBezTo>
                  <a:pt x="2911" y="3"/>
                  <a:pt x="3437" y="3"/>
                  <a:pt x="3964" y="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51" name="Line 59"/>
          <p:cNvSpPr>
            <a:spLocks noChangeShapeType="1"/>
          </p:cNvSpPr>
          <p:nvPr/>
        </p:nvSpPr>
        <p:spPr bwMode="auto">
          <a:xfrm>
            <a:off x="723900" y="4514850"/>
            <a:ext cx="2867025" cy="47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33800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M/M/1/K</a:t>
            </a:r>
            <a:endParaRPr lang="en-US" dirty="0"/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368300" y="244475"/>
            <a:ext cx="8458200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latin typeface="Comic Sans MS" pitchFamily="66" charset="0"/>
                <a:ea typeface="+mj-ea"/>
                <a:cs typeface="+mj-cs"/>
              </a:rPr>
              <a:t>What values do we expect for    ?</a:t>
            </a:r>
          </a:p>
        </p:txBody>
      </p:sp>
      <p:graphicFrame>
        <p:nvGraphicFramePr>
          <p:cNvPr id="24" name="Object 70"/>
          <p:cNvGraphicFramePr>
            <a:graphicFrameLocks noChangeAspect="1"/>
          </p:cNvGraphicFramePr>
          <p:nvPr/>
        </p:nvGraphicFramePr>
        <p:xfrm>
          <a:off x="6024562" y="76200"/>
          <a:ext cx="681038" cy="735012"/>
        </p:xfrm>
        <a:graphic>
          <a:graphicData uri="http://schemas.openxmlformats.org/presentationml/2006/ole">
            <p:oleObj spid="_x0000_s99341" name="Equation" r:id="rId11" imgW="1522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31" grpId="0" animBg="1"/>
      <p:bldP spid="622637" grpId="0"/>
      <p:bldP spid="622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160338" y="2149475"/>
            <a:ext cx="8699500" cy="17399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59" name="Oval 3"/>
          <p:cNvSpPr>
            <a:spLocks noChangeArrowheads="1"/>
          </p:cNvSpPr>
          <p:nvPr/>
        </p:nvSpPr>
        <p:spPr bwMode="auto">
          <a:xfrm>
            <a:off x="5386388" y="2063750"/>
            <a:ext cx="3729037" cy="175418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0" name="Oval 4"/>
          <p:cNvSpPr>
            <a:spLocks noChangeArrowheads="1"/>
          </p:cNvSpPr>
          <p:nvPr/>
        </p:nvSpPr>
        <p:spPr bwMode="auto">
          <a:xfrm>
            <a:off x="19050" y="2051050"/>
            <a:ext cx="3479800" cy="175418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2" name="Oval 6"/>
          <p:cNvSpPr>
            <a:spLocks noChangeArrowheads="1"/>
          </p:cNvSpPr>
          <p:nvPr/>
        </p:nvSpPr>
        <p:spPr bwMode="auto">
          <a:xfrm>
            <a:off x="177800" y="2527300"/>
            <a:ext cx="690563" cy="741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366713" y="2738438"/>
            <a:ext cx="284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0</a:t>
            </a:r>
          </a:p>
        </p:txBody>
      </p:sp>
      <p:sp>
        <p:nvSpPr>
          <p:cNvPr id="710664" name="Oval 8"/>
          <p:cNvSpPr>
            <a:spLocks noChangeArrowheads="1"/>
          </p:cNvSpPr>
          <p:nvPr/>
        </p:nvSpPr>
        <p:spPr bwMode="auto">
          <a:xfrm>
            <a:off x="1041400" y="2540000"/>
            <a:ext cx="690563" cy="741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1230313" y="2738438"/>
            <a:ext cx="284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1</a:t>
            </a:r>
          </a:p>
        </p:txBody>
      </p:sp>
      <p:sp>
        <p:nvSpPr>
          <p:cNvPr id="710666" name="Oval 10"/>
          <p:cNvSpPr>
            <a:spLocks noChangeArrowheads="1"/>
          </p:cNvSpPr>
          <p:nvPr/>
        </p:nvSpPr>
        <p:spPr bwMode="auto">
          <a:xfrm>
            <a:off x="8081963" y="2559050"/>
            <a:ext cx="690562" cy="741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7" name="Text Box 11"/>
          <p:cNvSpPr txBox="1">
            <a:spLocks noChangeArrowheads="1"/>
          </p:cNvSpPr>
          <p:nvPr/>
        </p:nvSpPr>
        <p:spPr bwMode="auto">
          <a:xfrm>
            <a:off x="8270875" y="2732088"/>
            <a:ext cx="284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K</a:t>
            </a:r>
          </a:p>
        </p:txBody>
      </p:sp>
      <p:sp>
        <p:nvSpPr>
          <p:cNvPr id="710668" name="Oval 12"/>
          <p:cNvSpPr>
            <a:spLocks noChangeArrowheads="1"/>
          </p:cNvSpPr>
          <p:nvPr/>
        </p:nvSpPr>
        <p:spPr bwMode="auto">
          <a:xfrm>
            <a:off x="7192963" y="2559050"/>
            <a:ext cx="690562" cy="741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9" name="Text Box 13"/>
          <p:cNvSpPr txBox="1">
            <a:spLocks noChangeArrowheads="1"/>
          </p:cNvSpPr>
          <p:nvPr/>
        </p:nvSpPr>
        <p:spPr bwMode="auto">
          <a:xfrm>
            <a:off x="7191375" y="2795588"/>
            <a:ext cx="706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K – 1</a:t>
            </a:r>
          </a:p>
        </p:txBody>
      </p:sp>
      <p:sp>
        <p:nvSpPr>
          <p:cNvPr id="710670" name="Line 14"/>
          <p:cNvSpPr>
            <a:spLocks noChangeShapeType="1"/>
          </p:cNvSpPr>
          <p:nvPr/>
        </p:nvSpPr>
        <p:spPr bwMode="auto">
          <a:xfrm>
            <a:off x="733425" y="2551113"/>
            <a:ext cx="4206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1" name="Line 15"/>
          <p:cNvSpPr>
            <a:spLocks noChangeShapeType="1"/>
          </p:cNvSpPr>
          <p:nvPr/>
        </p:nvSpPr>
        <p:spPr bwMode="auto">
          <a:xfrm>
            <a:off x="1660525" y="2562225"/>
            <a:ext cx="420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2" name="Line 16"/>
          <p:cNvSpPr>
            <a:spLocks noChangeShapeType="1"/>
          </p:cNvSpPr>
          <p:nvPr/>
        </p:nvSpPr>
        <p:spPr bwMode="auto">
          <a:xfrm>
            <a:off x="7764463" y="2562225"/>
            <a:ext cx="420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3" name="Line 17"/>
          <p:cNvSpPr>
            <a:spLocks noChangeShapeType="1"/>
          </p:cNvSpPr>
          <p:nvPr/>
        </p:nvSpPr>
        <p:spPr bwMode="auto">
          <a:xfrm rot="-10800000">
            <a:off x="7764463" y="3278188"/>
            <a:ext cx="4206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4" name="Line 18"/>
          <p:cNvSpPr>
            <a:spLocks noChangeShapeType="1"/>
          </p:cNvSpPr>
          <p:nvPr/>
        </p:nvSpPr>
        <p:spPr bwMode="auto">
          <a:xfrm rot="-10800000">
            <a:off x="1660525" y="3263900"/>
            <a:ext cx="420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5" name="Line 19"/>
          <p:cNvSpPr>
            <a:spLocks noChangeShapeType="1"/>
          </p:cNvSpPr>
          <p:nvPr/>
        </p:nvSpPr>
        <p:spPr bwMode="auto">
          <a:xfrm rot="-10800000">
            <a:off x="733425" y="3276600"/>
            <a:ext cx="420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6" name="Line 20"/>
          <p:cNvSpPr>
            <a:spLocks noChangeShapeType="1"/>
          </p:cNvSpPr>
          <p:nvPr/>
        </p:nvSpPr>
        <p:spPr bwMode="auto">
          <a:xfrm rot="-10800000">
            <a:off x="6877050" y="3276600"/>
            <a:ext cx="420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0677" name="Line 21"/>
          <p:cNvSpPr>
            <a:spLocks noChangeShapeType="1"/>
          </p:cNvSpPr>
          <p:nvPr/>
        </p:nvSpPr>
        <p:spPr bwMode="auto">
          <a:xfrm>
            <a:off x="6824663" y="2587625"/>
            <a:ext cx="420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78" name="Object 22"/>
          <p:cNvGraphicFramePr>
            <a:graphicFrameLocks noChangeAspect="1"/>
          </p:cNvGraphicFramePr>
          <p:nvPr/>
        </p:nvGraphicFramePr>
        <p:xfrm>
          <a:off x="7861300" y="3363913"/>
          <a:ext cx="288925" cy="315912"/>
        </p:xfrm>
        <a:graphic>
          <a:graphicData uri="http://schemas.openxmlformats.org/presentationml/2006/ole">
            <p:oleObj spid="_x0000_s176130" name="Equation" r:id="rId3" imgW="152280" imgH="164880" progId="Equation.DSMT4">
              <p:embed/>
            </p:oleObj>
          </a:graphicData>
        </a:graphic>
      </p:graphicFrame>
      <p:graphicFrame>
        <p:nvGraphicFramePr>
          <p:cNvPr id="710679" name="Object 23"/>
          <p:cNvGraphicFramePr>
            <a:graphicFrameLocks noChangeAspect="1"/>
          </p:cNvGraphicFramePr>
          <p:nvPr/>
        </p:nvGraphicFramePr>
        <p:xfrm>
          <a:off x="6959600" y="3324225"/>
          <a:ext cx="288925" cy="315913"/>
        </p:xfrm>
        <a:graphic>
          <a:graphicData uri="http://schemas.openxmlformats.org/presentationml/2006/ole">
            <p:oleObj spid="_x0000_s176131" name="Equation" r:id="rId4" imgW="152280" imgH="164880" progId="Equation.DSMT4">
              <p:embed/>
            </p:oleObj>
          </a:graphicData>
        </a:graphic>
      </p:graphicFrame>
      <p:graphicFrame>
        <p:nvGraphicFramePr>
          <p:cNvPr id="710680" name="Object 24"/>
          <p:cNvGraphicFramePr>
            <a:graphicFrameLocks noChangeAspect="1"/>
          </p:cNvGraphicFramePr>
          <p:nvPr/>
        </p:nvGraphicFramePr>
        <p:xfrm>
          <a:off x="1717675" y="3311525"/>
          <a:ext cx="288925" cy="315913"/>
        </p:xfrm>
        <a:graphic>
          <a:graphicData uri="http://schemas.openxmlformats.org/presentationml/2006/ole">
            <p:oleObj spid="_x0000_s176132" name="Equation" r:id="rId5" imgW="152280" imgH="164880" progId="Equation.DSMT4">
              <p:embed/>
            </p:oleObj>
          </a:graphicData>
        </a:graphic>
      </p:graphicFrame>
      <p:graphicFrame>
        <p:nvGraphicFramePr>
          <p:cNvPr id="710681" name="Object 25"/>
          <p:cNvGraphicFramePr>
            <a:graphicFrameLocks noChangeAspect="1"/>
          </p:cNvGraphicFramePr>
          <p:nvPr/>
        </p:nvGraphicFramePr>
        <p:xfrm>
          <a:off x="841375" y="3338513"/>
          <a:ext cx="288925" cy="315912"/>
        </p:xfrm>
        <a:graphic>
          <a:graphicData uri="http://schemas.openxmlformats.org/presentationml/2006/ole">
            <p:oleObj spid="_x0000_s176133" name="Equation" r:id="rId6" imgW="152280" imgH="164880" progId="Equation.DSMT4">
              <p:embed/>
            </p:oleObj>
          </a:graphicData>
        </a:graphic>
      </p:graphicFrame>
      <p:graphicFrame>
        <p:nvGraphicFramePr>
          <p:cNvPr id="710683" name="Object 27"/>
          <p:cNvGraphicFramePr>
            <a:graphicFrameLocks noChangeAspect="1"/>
          </p:cNvGraphicFramePr>
          <p:nvPr/>
        </p:nvGraphicFramePr>
        <p:xfrm>
          <a:off x="7807325" y="2181225"/>
          <a:ext cx="265113" cy="339725"/>
        </p:xfrm>
        <a:graphic>
          <a:graphicData uri="http://schemas.openxmlformats.org/presentationml/2006/ole">
            <p:oleObj spid="_x0000_s176134" name="Equation" r:id="rId7" imgW="139680" imgH="177480" progId="Equation.DSMT4">
              <p:embed/>
            </p:oleObj>
          </a:graphicData>
        </a:graphic>
      </p:graphicFrame>
      <p:graphicFrame>
        <p:nvGraphicFramePr>
          <p:cNvPr id="710684" name="Object 28"/>
          <p:cNvGraphicFramePr>
            <a:graphicFrameLocks noChangeAspect="1"/>
          </p:cNvGraphicFramePr>
          <p:nvPr/>
        </p:nvGraphicFramePr>
        <p:xfrm>
          <a:off x="6892925" y="2206625"/>
          <a:ext cx="265113" cy="339725"/>
        </p:xfrm>
        <a:graphic>
          <a:graphicData uri="http://schemas.openxmlformats.org/presentationml/2006/ole">
            <p:oleObj spid="_x0000_s176135" name="Equation" r:id="rId8" imgW="139680" imgH="177480" progId="Equation.DSMT4">
              <p:embed/>
            </p:oleObj>
          </a:graphicData>
        </a:graphic>
      </p:graphicFrame>
      <p:graphicFrame>
        <p:nvGraphicFramePr>
          <p:cNvPr id="710685" name="Object 29"/>
          <p:cNvGraphicFramePr>
            <a:graphicFrameLocks noChangeAspect="1"/>
          </p:cNvGraphicFramePr>
          <p:nvPr/>
        </p:nvGraphicFramePr>
        <p:xfrm>
          <a:off x="1754188" y="2181225"/>
          <a:ext cx="265112" cy="339725"/>
        </p:xfrm>
        <a:graphic>
          <a:graphicData uri="http://schemas.openxmlformats.org/presentationml/2006/ole">
            <p:oleObj spid="_x0000_s176136" name="Equation" r:id="rId9" imgW="139680" imgH="177480" progId="Equation.DSMT4">
              <p:embed/>
            </p:oleObj>
          </a:graphicData>
        </a:graphic>
      </p:graphicFrame>
      <p:graphicFrame>
        <p:nvGraphicFramePr>
          <p:cNvPr id="710686" name="Object 30"/>
          <p:cNvGraphicFramePr>
            <a:graphicFrameLocks noChangeAspect="1"/>
          </p:cNvGraphicFramePr>
          <p:nvPr/>
        </p:nvGraphicFramePr>
        <p:xfrm>
          <a:off x="825500" y="2168525"/>
          <a:ext cx="265113" cy="339725"/>
        </p:xfrm>
        <a:graphic>
          <a:graphicData uri="http://schemas.openxmlformats.org/presentationml/2006/ole">
            <p:oleObj spid="_x0000_s176137" name="Equation" r:id="rId10" imgW="139680" imgH="177480" progId="Equation.DSMT4">
              <p:embed/>
            </p:oleObj>
          </a:graphicData>
        </a:graphic>
      </p:graphicFrame>
      <p:sp>
        <p:nvSpPr>
          <p:cNvPr id="710687" name="Rectangle 31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Some 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Intuition…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710688" name="Object 32"/>
          <p:cNvGraphicFramePr>
            <a:graphicFrameLocks noChangeAspect="1"/>
          </p:cNvGraphicFramePr>
          <p:nvPr/>
        </p:nvGraphicFramePr>
        <p:xfrm>
          <a:off x="2233613" y="2451100"/>
          <a:ext cx="844550" cy="388938"/>
        </p:xfrm>
        <a:graphic>
          <a:graphicData uri="http://schemas.openxmlformats.org/presentationml/2006/ole">
            <p:oleObj spid="_x0000_s176138" name="Equation" r:id="rId11" imgW="444240" imgH="203040" progId="Equation.DSMT4">
              <p:embed/>
            </p:oleObj>
          </a:graphicData>
        </a:graphic>
      </p:graphicFrame>
      <p:sp>
        <p:nvSpPr>
          <p:cNvPr id="710689" name="Line 33"/>
          <p:cNvSpPr>
            <a:spLocks noChangeShapeType="1"/>
          </p:cNvSpPr>
          <p:nvPr/>
        </p:nvSpPr>
        <p:spPr bwMode="auto">
          <a:xfrm>
            <a:off x="514350" y="3390900"/>
            <a:ext cx="0" cy="8239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90" name="Object 34"/>
          <p:cNvGraphicFramePr>
            <a:graphicFrameLocks noChangeAspect="1"/>
          </p:cNvGraphicFramePr>
          <p:nvPr/>
        </p:nvGraphicFramePr>
        <p:xfrm>
          <a:off x="373063" y="4257675"/>
          <a:ext cx="265112" cy="339725"/>
        </p:xfrm>
        <a:graphic>
          <a:graphicData uri="http://schemas.openxmlformats.org/presentationml/2006/ole">
            <p:oleObj spid="_x0000_s176139" name="Equation" r:id="rId12" imgW="139680" imgH="177480" progId="Equation.DSMT4">
              <p:embed/>
            </p:oleObj>
          </a:graphicData>
        </a:graphic>
      </p:graphicFrame>
      <p:sp>
        <p:nvSpPr>
          <p:cNvPr id="710691" name="Line 35"/>
          <p:cNvSpPr>
            <a:spLocks noChangeShapeType="1"/>
          </p:cNvSpPr>
          <p:nvPr/>
        </p:nvSpPr>
        <p:spPr bwMode="auto">
          <a:xfrm>
            <a:off x="1362075" y="3402013"/>
            <a:ext cx="0" cy="8239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92" name="Object 36"/>
          <p:cNvGraphicFramePr>
            <a:graphicFrameLocks noChangeAspect="1"/>
          </p:cNvGraphicFramePr>
          <p:nvPr/>
        </p:nvGraphicFramePr>
        <p:xfrm>
          <a:off x="992188" y="4257675"/>
          <a:ext cx="722312" cy="387350"/>
        </p:xfrm>
        <a:graphic>
          <a:graphicData uri="http://schemas.openxmlformats.org/presentationml/2006/ole">
            <p:oleObj spid="_x0000_s176140" name="Equation" r:id="rId13" imgW="380880" imgH="203040" progId="Equation.DSMT4">
              <p:embed/>
            </p:oleObj>
          </a:graphicData>
        </a:graphic>
      </p:graphicFrame>
      <p:sp>
        <p:nvSpPr>
          <p:cNvPr id="710693" name="Line 37"/>
          <p:cNvSpPr>
            <a:spLocks noChangeShapeType="1"/>
          </p:cNvSpPr>
          <p:nvPr/>
        </p:nvSpPr>
        <p:spPr bwMode="auto">
          <a:xfrm>
            <a:off x="7518400" y="3387725"/>
            <a:ext cx="0" cy="8239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94" name="Object 38"/>
          <p:cNvGraphicFramePr>
            <a:graphicFrameLocks noChangeAspect="1"/>
          </p:cNvGraphicFramePr>
          <p:nvPr/>
        </p:nvGraphicFramePr>
        <p:xfrm>
          <a:off x="7148513" y="4230688"/>
          <a:ext cx="722312" cy="387350"/>
        </p:xfrm>
        <a:graphic>
          <a:graphicData uri="http://schemas.openxmlformats.org/presentationml/2006/ole">
            <p:oleObj spid="_x0000_s176141" name="Equation" r:id="rId14" imgW="380880" imgH="203040" progId="Equation.DSMT4">
              <p:embed/>
            </p:oleObj>
          </a:graphicData>
        </a:graphic>
      </p:graphicFrame>
      <p:sp>
        <p:nvSpPr>
          <p:cNvPr id="710695" name="Line 39"/>
          <p:cNvSpPr>
            <a:spLocks noChangeShapeType="1"/>
          </p:cNvSpPr>
          <p:nvPr/>
        </p:nvSpPr>
        <p:spPr bwMode="auto">
          <a:xfrm>
            <a:off x="2276475" y="3386138"/>
            <a:ext cx="0" cy="8239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96" name="Object 40"/>
          <p:cNvGraphicFramePr>
            <a:graphicFrameLocks noChangeAspect="1"/>
          </p:cNvGraphicFramePr>
          <p:nvPr/>
        </p:nvGraphicFramePr>
        <p:xfrm>
          <a:off x="1906588" y="4267200"/>
          <a:ext cx="722312" cy="387350"/>
        </p:xfrm>
        <a:graphic>
          <a:graphicData uri="http://schemas.openxmlformats.org/presentationml/2006/ole">
            <p:oleObj spid="_x0000_s176142" name="Equation" r:id="rId15" imgW="380880" imgH="203040" progId="Equation.DSMT4">
              <p:embed/>
            </p:oleObj>
          </a:graphicData>
        </a:graphic>
      </p:graphicFrame>
      <p:sp>
        <p:nvSpPr>
          <p:cNvPr id="710697" name="Line 41"/>
          <p:cNvSpPr>
            <a:spLocks noChangeShapeType="1"/>
          </p:cNvSpPr>
          <p:nvPr/>
        </p:nvSpPr>
        <p:spPr bwMode="auto">
          <a:xfrm>
            <a:off x="6488113" y="3398838"/>
            <a:ext cx="0" cy="8239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698" name="Object 42"/>
          <p:cNvGraphicFramePr>
            <a:graphicFrameLocks noChangeAspect="1"/>
          </p:cNvGraphicFramePr>
          <p:nvPr/>
        </p:nvGraphicFramePr>
        <p:xfrm>
          <a:off x="6118225" y="4216400"/>
          <a:ext cx="722313" cy="387350"/>
        </p:xfrm>
        <a:graphic>
          <a:graphicData uri="http://schemas.openxmlformats.org/presentationml/2006/ole">
            <p:oleObj spid="_x0000_s176143" name="Equation" r:id="rId16" imgW="380880" imgH="203040" progId="Equation.DSMT4">
              <p:embed/>
            </p:oleObj>
          </a:graphicData>
        </a:graphic>
      </p:graphicFrame>
      <p:sp>
        <p:nvSpPr>
          <p:cNvPr id="710699" name="Line 43"/>
          <p:cNvSpPr>
            <a:spLocks noChangeShapeType="1"/>
          </p:cNvSpPr>
          <p:nvPr/>
        </p:nvSpPr>
        <p:spPr bwMode="auto">
          <a:xfrm>
            <a:off x="8432800" y="3360738"/>
            <a:ext cx="0" cy="8239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0700" name="Object 44"/>
          <p:cNvGraphicFramePr>
            <a:graphicFrameLocks noChangeAspect="1"/>
          </p:cNvGraphicFramePr>
          <p:nvPr/>
        </p:nvGraphicFramePr>
        <p:xfrm>
          <a:off x="8278813" y="4276725"/>
          <a:ext cx="290512" cy="315913"/>
        </p:xfrm>
        <a:graphic>
          <a:graphicData uri="http://schemas.openxmlformats.org/presentationml/2006/ole">
            <p:oleObj spid="_x0000_s176144" name="Equation" r:id="rId17" imgW="152280" imgH="164880" progId="Equation.DSMT4">
              <p:embed/>
            </p:oleObj>
          </a:graphicData>
        </a:graphic>
      </p:graphicFrame>
      <p:graphicFrame>
        <p:nvGraphicFramePr>
          <p:cNvPr id="710701" name="Object 45"/>
          <p:cNvGraphicFramePr>
            <a:graphicFrameLocks noChangeAspect="1"/>
          </p:cNvGraphicFramePr>
          <p:nvPr/>
        </p:nvGraphicFramePr>
        <p:xfrm>
          <a:off x="5905500" y="2406650"/>
          <a:ext cx="844550" cy="388938"/>
        </p:xfrm>
        <a:graphic>
          <a:graphicData uri="http://schemas.openxmlformats.org/presentationml/2006/ole">
            <p:oleObj spid="_x0000_s176145" name="Equation" r:id="rId18" imgW="444240" imgH="203040" progId="Equation.DSMT4">
              <p:embed/>
            </p:oleObj>
          </a:graphicData>
        </a:graphic>
      </p:graphicFrame>
      <p:graphicFrame>
        <p:nvGraphicFramePr>
          <p:cNvPr id="710702" name="Object 46"/>
          <p:cNvGraphicFramePr>
            <a:graphicFrameLocks noChangeAspect="1"/>
          </p:cNvGraphicFramePr>
          <p:nvPr/>
        </p:nvGraphicFramePr>
        <p:xfrm>
          <a:off x="4198938" y="2446338"/>
          <a:ext cx="747712" cy="388937"/>
        </p:xfrm>
        <a:graphic>
          <a:graphicData uri="http://schemas.openxmlformats.org/presentationml/2006/ole">
            <p:oleObj spid="_x0000_s176146" name="Equation" r:id="rId19" imgW="393480" imgH="203040" progId="Equation.DSMT4">
              <p:embed/>
            </p:oleObj>
          </a:graphicData>
        </a:graphic>
      </p:graphicFrame>
      <p:sp>
        <p:nvSpPr>
          <p:cNvPr id="710704" name="Text Box 48"/>
          <p:cNvSpPr txBox="1">
            <a:spLocks noChangeArrowheads="1"/>
          </p:cNvSpPr>
          <p:nvPr/>
        </p:nvSpPr>
        <p:spPr bwMode="auto">
          <a:xfrm>
            <a:off x="4214813" y="2446338"/>
            <a:ext cx="7794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…</a:t>
            </a:r>
          </a:p>
        </p:txBody>
      </p:sp>
      <p:graphicFrame>
        <p:nvGraphicFramePr>
          <p:cNvPr id="176147" name="Object 19"/>
          <p:cNvGraphicFramePr>
            <a:graphicFrameLocks noChangeAspect="1"/>
          </p:cNvGraphicFramePr>
          <p:nvPr/>
        </p:nvGraphicFramePr>
        <p:xfrm>
          <a:off x="4114800" y="1295400"/>
          <a:ext cx="1041400" cy="460375"/>
        </p:xfrm>
        <a:graphic>
          <a:graphicData uri="http://schemas.openxmlformats.org/presentationml/2006/ole">
            <p:oleObj spid="_x0000_s176147" name="Equation" r:id="rId20" imgW="545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 animBg="1"/>
      <p:bldP spid="710659" grpId="0" animBg="1"/>
      <p:bldP spid="710659" grpId="1" animBg="1"/>
      <p:bldP spid="710660" grpId="0" animBg="1"/>
      <p:bldP spid="710660" grpId="1" animBg="1"/>
      <p:bldP spid="710689" grpId="0" animBg="1"/>
      <p:bldP spid="710691" grpId="0" animBg="1"/>
      <p:bldP spid="710693" grpId="0" animBg="1"/>
      <p:bldP spid="710695" grpId="0" animBg="1"/>
      <p:bldP spid="710697" grpId="0" animBg="1"/>
      <p:bldP spid="7106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7432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Do we Have the Same BRAVO Effect in M/M/1 ?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/>
          </p:cNvSpPr>
          <p:nvPr/>
        </p:nvSpPr>
        <p:spPr bwMode="auto">
          <a:xfrm>
            <a:off x="446088" y="57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b="1" dirty="0" smtClean="0">
                <a:latin typeface="Comic Sans MS" pitchFamily="66" charset="0"/>
              </a:rPr>
              <a:t>M/M/1 (Infinite Buffer)</a:t>
            </a:r>
            <a:endParaRPr lang="he-IL" sz="3200" b="1" dirty="0">
              <a:latin typeface="Comic Sans MS" pitchFamily="66" charset="0"/>
            </a:endParaRPr>
          </a:p>
        </p:txBody>
      </p:sp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3" cstate="print"/>
          <a:srcRect l="9908" t="21037" r="12222" b="5481"/>
          <a:stretch>
            <a:fillRect/>
          </a:stretch>
        </p:blipFill>
        <p:spPr bwMode="auto">
          <a:xfrm>
            <a:off x="292100" y="1119188"/>
            <a:ext cx="83312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048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Key BRAVO Results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sz="1600" b="1" dirty="0" smtClean="0"/>
              <a:t>alancing  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600" b="1" dirty="0" smtClean="0"/>
              <a:t>educes</a:t>
            </a:r>
            <a:r>
              <a:rPr lang="en-US" sz="1200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/>
              <a:t>symptotic  </a:t>
            </a:r>
            <a:r>
              <a:rPr lang="en-US" sz="1200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sz="1600" b="1" dirty="0" smtClean="0"/>
              <a:t>ariance of  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/>
              <a:t>utputs</a:t>
            </a:r>
            <a:endParaRPr lang="en-US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7632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oper Black" pitchFamily="18" charset="0"/>
              </a:rPr>
              <a:t>Theorem (N. , Weiss 2008): </a:t>
            </a:r>
            <a:br>
              <a:rPr lang="en-US" sz="2000" dirty="0" smtClean="0">
                <a:latin typeface="Cooper Black" pitchFamily="18" charset="0"/>
              </a:rPr>
            </a:br>
            <a:r>
              <a:rPr lang="en-US" sz="2000" dirty="0" smtClean="0">
                <a:latin typeface="Cooper Black" pitchFamily="18" charset="0"/>
              </a:rPr>
              <a:t>For the M/M/1/K queue with           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5151438" y="1685925"/>
          <a:ext cx="3382962" cy="1057275"/>
        </p:xfrm>
        <a:graphic>
          <a:graphicData uri="http://schemas.openxmlformats.org/presentationml/2006/ole">
            <p:oleObj spid="_x0000_s26627" name="Equation" r:id="rId3" imgW="1333440" imgH="419040" progId="Equation.DSMT4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918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oper Black" pitchFamily="18" charset="0"/>
              </a:rPr>
              <a:t>Conjecture (N. , 2011):</a:t>
            </a:r>
            <a:br>
              <a:rPr lang="en-US" sz="2000" dirty="0" smtClean="0">
                <a:latin typeface="Cooper Black" pitchFamily="18" charset="0"/>
              </a:rPr>
            </a:br>
            <a:r>
              <a:rPr lang="en-US" sz="2000" dirty="0" smtClean="0">
                <a:latin typeface="Cooper Black" pitchFamily="18" charset="0"/>
              </a:rPr>
              <a:t>For the GI/G/1/K queue with           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5014912" y="5570538"/>
          <a:ext cx="3976688" cy="1135062"/>
        </p:xfrm>
        <a:graphic>
          <a:graphicData uri="http://schemas.openxmlformats.org/presentationml/2006/ole">
            <p:oleObj spid="_x0000_s26628" name="Equation" r:id="rId4" imgW="1460160" imgH="419040" progId="Equation.DSMT4">
              <p:embed/>
            </p:oleObj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4572000" y="1381125"/>
          <a:ext cx="758825" cy="431800"/>
        </p:xfrm>
        <a:graphic>
          <a:graphicData uri="http://schemas.openxmlformats.org/presentationml/2006/ole">
            <p:oleObj spid="_x0000_s26630" name="Equation" r:id="rId5" imgW="355320" imgH="203040" progId="Equation.DSMT4">
              <p:embed/>
            </p:oleObj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4575175" y="5222875"/>
          <a:ext cx="758825" cy="431800"/>
        </p:xfrm>
        <a:graphic>
          <a:graphicData uri="http://schemas.openxmlformats.org/presentationml/2006/ole">
            <p:oleObj spid="_x0000_s26631" name="Equation" r:id="rId6" imgW="355320" imgH="203040" progId="Equation.DSMT4">
              <p:embed/>
            </p:oleObj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8956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Theorem (Al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Hanbali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Mandjes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, N. , Whitt 2010):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For the GI/G/1 queue with            ,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under further conditions: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5030787" y="3810000"/>
          <a:ext cx="3884613" cy="1143000"/>
        </p:xfrm>
        <a:graphic>
          <a:graphicData uri="http://schemas.openxmlformats.org/presentationml/2006/ole">
            <p:oleObj spid="_x0000_s26632" name="Equation" r:id="rId7" imgW="1460160" imgH="431640" progId="Equation.DSMT4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4267200" y="3200400"/>
          <a:ext cx="758825" cy="431800"/>
        </p:xfrm>
        <a:graphic>
          <a:graphicData uri="http://schemas.openxmlformats.org/presentationml/2006/ole">
            <p:oleObj spid="_x0000_s26633" name="Equation" r:id="rId8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 Bit More on the GI/G/1 Result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11107738" y="4222750"/>
          <a:ext cx="211137" cy="241300"/>
        </p:xfrm>
        <a:graphic>
          <a:graphicData uri="http://schemas.openxmlformats.org/presentationml/2006/ole">
            <p:oleObj spid="_x0000_s67586" name="Equation" r:id="rId4" imgW="177480" imgH="203040" progId="Equation.DSMT4">
              <p:embed/>
            </p:oleObj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6815138" y="6864350"/>
          <a:ext cx="211137" cy="241300"/>
        </p:xfrm>
        <a:graphic>
          <a:graphicData uri="http://schemas.openxmlformats.org/presentationml/2006/ole">
            <p:oleObj spid="_x0000_s67587" name="Equation" r:id="rId5" imgW="177480" imgH="203040" progId="Equation.DSMT4">
              <p:embed/>
            </p:oleObj>
          </a:graphicData>
        </a:graphic>
      </p:graphicFrame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1107738" y="6877050"/>
          <a:ext cx="211137" cy="241300"/>
        </p:xfrm>
        <a:graphic>
          <a:graphicData uri="http://schemas.openxmlformats.org/presentationml/2006/ole">
            <p:oleObj spid="_x0000_s67588" name="Equation" r:id="rId6" imgW="177480" imgH="203040" progId="Equation.DSMT4">
              <p:embed/>
            </p:oleObj>
          </a:graphicData>
        </a:graphic>
      </p:graphicFrame>
      <p:sp>
        <p:nvSpPr>
          <p:cNvPr id="7174" name="Title 1"/>
          <p:cNvSpPr>
            <a:spLocks/>
          </p:cNvSpPr>
          <p:nvPr/>
        </p:nvSpPr>
        <p:spPr bwMode="auto">
          <a:xfrm>
            <a:off x="446088" y="57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b="1" dirty="0" smtClean="0">
                <a:latin typeface="Comic Sans MS" pitchFamily="66" charset="0"/>
              </a:rPr>
              <a:t>Reminder: Uniform </a:t>
            </a:r>
            <a:r>
              <a:rPr lang="en-US" sz="3200" b="1" dirty="0" err="1" smtClean="0">
                <a:latin typeface="Comic Sans MS" pitchFamily="66" charset="0"/>
              </a:rPr>
              <a:t>Integrability</a:t>
            </a:r>
            <a:r>
              <a:rPr lang="en-US" sz="3200" b="1" dirty="0" smtClean="0">
                <a:latin typeface="Comic Sans MS" pitchFamily="66" charset="0"/>
              </a:rPr>
              <a:t> (UI)</a:t>
            </a:r>
            <a:endParaRPr lang="he-IL" sz="3200" b="1" dirty="0" smtClean="0">
              <a:latin typeface="Comic Sans MS" pitchFamily="66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038600" y="2057400"/>
          <a:ext cx="3544887" cy="652463"/>
        </p:xfrm>
        <a:graphic>
          <a:graphicData uri="http://schemas.openxmlformats.org/presentationml/2006/ole">
            <p:oleObj spid="_x0000_s67589" name="Equation" r:id="rId7" imgW="1650960" imgH="3045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52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family of RVs,        ,  is UI if:</a:t>
            </a:r>
            <a:endParaRPr lang="en-US" sz="2400" dirty="0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667000" y="1524000"/>
          <a:ext cx="627062" cy="488950"/>
        </p:xfrm>
        <a:graphic>
          <a:graphicData uri="http://schemas.openxmlformats.org/presentationml/2006/ole">
            <p:oleObj spid="_x0000_s67590" name="Equation" r:id="rId8" imgW="29196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2895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sufficient condition is:</a:t>
            </a:r>
            <a:endParaRPr lang="en-US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363913" y="3525838"/>
          <a:ext cx="4662487" cy="679450"/>
        </p:xfrm>
        <a:graphic>
          <a:graphicData uri="http://schemas.openxmlformats.org/presentationml/2006/ole">
            <p:oleObj spid="_x0000_s67591" name="Equation" r:id="rId9" imgW="2171520" imgH="31716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338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        (in distribution) and            is UI then:    </a:t>
            </a:r>
            <a:endParaRPr lang="en-US" sz="2400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029200" y="4343400"/>
          <a:ext cx="627063" cy="488950"/>
        </p:xfrm>
        <a:graphic>
          <a:graphicData uri="http://schemas.openxmlformats.org/presentationml/2006/ole">
            <p:oleObj spid="_x0000_s67592" name="Equation" r:id="rId10" imgW="291960" imgH="228600" progId="Equation.DSMT4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271588" y="4343400"/>
          <a:ext cx="1090612" cy="488950"/>
        </p:xfrm>
        <a:graphic>
          <a:graphicData uri="http://schemas.openxmlformats.org/presentationml/2006/ole">
            <p:oleObj spid="_x0000_s67593" name="Equation" r:id="rId11" imgW="507960" imgH="228600" progId="Equation.DSMT4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627438" y="4997450"/>
          <a:ext cx="1935162" cy="488950"/>
        </p:xfrm>
        <a:graphic>
          <a:graphicData uri="http://schemas.openxmlformats.org/presentationml/2006/ole">
            <p:oleObj spid="_x0000_s67594" name="Equation" r:id="rId12" imgW="9014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  <a:ea typeface="+mn-ea"/>
                <a:cs typeface="+mn-cs"/>
              </a:rPr>
              <a:t>Outline</a:t>
            </a:r>
            <a:endParaRPr lang="en-US" sz="3200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Queues and Networks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Variance of Outputs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BRAVO Effect</a:t>
            </a:r>
            <a:br>
              <a:rPr lang="en-US" sz="2800" b="1" dirty="0" smtClean="0">
                <a:latin typeface="Comic Sans MS" pitchFamily="66" charset="0"/>
              </a:rPr>
            </a:b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BRAVO Results (Theorems)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79248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Theorem : Assume that                            is UI,</a:t>
            </a:r>
            <a:br>
              <a:rPr lang="en-US" sz="2000" dirty="0" smtClean="0">
                <a:latin typeface="Cooper Black" pitchFamily="18" charset="0"/>
              </a:rPr>
            </a:br>
            <a:r>
              <a:rPr lang="en-US" sz="2000" dirty="0" smtClean="0">
                <a:latin typeface="Cooper Black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then                       , with 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3962400" y="914400"/>
          <a:ext cx="1723869" cy="685800"/>
        </p:xfrm>
        <a:graphic>
          <a:graphicData uri="http://schemas.openxmlformats.org/presentationml/2006/ole">
            <p:oleObj spid="_x0000_s33793" name="Equation" r:id="rId3" imgW="1206360" imgH="482400" progId="Equation.DSMT4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676400" y="1692275"/>
          <a:ext cx="1322388" cy="593725"/>
        </p:xfrm>
        <a:graphic>
          <a:graphicData uri="http://schemas.openxmlformats.org/presentationml/2006/ole">
            <p:oleObj spid="_x0000_s33796" name="Equation" r:id="rId4" imgW="876240" imgH="330120" progId="Equation.DSMT4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914400" y="2667000"/>
            <a:ext cx="1752600" cy="457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Theorem :</a:t>
            </a:r>
          </a:p>
          <a:p>
            <a:pPr>
              <a:buNone/>
            </a:pPr>
            <a:endParaRPr lang="en-US" sz="2000" dirty="0" smtClean="0">
              <a:latin typeface="Cooper Black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2362199" y="2819400"/>
          <a:ext cx="3764327" cy="925513"/>
        </p:xfrm>
        <a:graphic>
          <a:graphicData uri="http://schemas.openxmlformats.org/presentationml/2006/ole">
            <p:oleObj spid="_x0000_s33797" name="Equation" r:id="rId5" imgW="1752480" imgH="431640" progId="Equation.DSMT4">
              <p:embed/>
            </p:oleObj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838200" y="4343400"/>
            <a:ext cx="8458200" cy="2133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Theorem : Assume finite 4’th moments,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then,      is UI under the following cases: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(</a:t>
            </a:r>
            <a:r>
              <a:rPr lang="en-US" sz="2000" dirty="0" err="1" smtClean="0">
                <a:latin typeface="Cooper Black" pitchFamily="18" charset="0"/>
              </a:rPr>
              <a:t>i</a:t>
            </a:r>
            <a:r>
              <a:rPr lang="en-US" sz="2000" dirty="0" smtClean="0">
                <a:latin typeface="Cooper Black" pitchFamily="18" charset="0"/>
              </a:rPr>
              <a:t>)   Whenever                                       and L(.) bounded slowly varying.        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(ii)   M/G/1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(iii) GI/NWU/1 (includes GI/M/1)</a:t>
            </a:r>
          </a:p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(iv)  D/G/1 with services bounded away from 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-762000" y="6350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2400" b="1" dirty="0" smtClean="0">
                <a:latin typeface="Comic Sans MS" pitchFamily="66" charset="0"/>
              </a:rPr>
              <a:t>The GI/G/1 Result:</a:t>
            </a:r>
            <a:endParaRPr lang="he-IL" sz="2400" b="1" dirty="0">
              <a:latin typeface="Comic Sans MS" pitchFamily="66" charset="0"/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819400" y="5029200"/>
          <a:ext cx="2209800" cy="392823"/>
        </p:xfrm>
        <a:graphic>
          <a:graphicData uri="http://schemas.openxmlformats.org/presentationml/2006/ole">
            <p:oleObj spid="_x0000_s33800" name="Equation" r:id="rId6" imgW="1282680" imgH="228600" progId="Equation.DSMT4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886200" y="1673225"/>
          <a:ext cx="3721100" cy="612775"/>
        </p:xfrm>
        <a:graphic>
          <a:graphicData uri="http://schemas.openxmlformats.org/presentationml/2006/ole">
            <p:oleObj spid="_x0000_s33802" name="Equation" r:id="rId7" imgW="1917360" imgH="317160" progId="Equation.DSMT4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4897437" y="152400"/>
          <a:ext cx="2417763" cy="711200"/>
        </p:xfrm>
        <a:graphic>
          <a:graphicData uri="http://schemas.openxmlformats.org/presentationml/2006/ole">
            <p:oleObj spid="_x0000_s33803" name="Equation" r:id="rId8" imgW="1460160" imgH="431640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85800" y="25146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962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600200" y="4678437"/>
          <a:ext cx="304800" cy="350763"/>
        </p:xfrm>
        <a:graphic>
          <a:graphicData uri="http://schemas.openxmlformats.org/presentationml/2006/ole">
            <p:oleObj spid="_x0000_s33804" name="Equation" r:id="rId9" imgW="1648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p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  <a:ea typeface="+mn-ea"/>
                <a:cs typeface="+mn-cs"/>
              </a:rPr>
              <a:t>Summary</a:t>
            </a:r>
            <a:endParaRPr lang="en-US" sz="3600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BRAVO: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 Balancing Reduces Asymptotic Variance of Outputs</a:t>
            </a:r>
            <a:br>
              <a:rPr lang="en-US" sz="2400" b="1" dirty="0" smtClean="0">
                <a:latin typeface="Comic Sans MS" pitchFamily="66" charset="0"/>
              </a:rPr>
            </a:b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Different “BRAVO Constants”: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                         Finite Buffers: 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/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                         Infinite Buffers:</a:t>
            </a:r>
            <a:br>
              <a:rPr lang="en-US" sz="2400" b="1" dirty="0" smtClean="0">
                <a:latin typeface="Comic Sans MS" pitchFamily="66" charset="0"/>
              </a:rPr>
            </a:b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Further probabilistic challenges in establishing full UI conditions</a:t>
            </a:r>
            <a:br>
              <a:rPr lang="en-US" sz="2400" b="1" dirty="0" smtClean="0">
                <a:latin typeface="Comic Sans MS" pitchFamily="66" charset="0"/>
              </a:rPr>
            </a:b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In future: Applications of BRAVO and </a:t>
            </a:r>
            <a:r>
              <a:rPr lang="en-US" sz="2400" b="1" u="sng" dirty="0" smtClean="0">
                <a:latin typeface="Comic Sans MS" pitchFamily="66" charset="0"/>
              </a:rPr>
              <a:t>related results </a:t>
            </a:r>
            <a:r>
              <a:rPr lang="en-US" sz="2400" b="1" dirty="0" smtClean="0">
                <a:latin typeface="Comic Sans MS" pitchFamily="66" charset="0"/>
              </a:rPr>
              <a:t>in system identification (model selection)</a:t>
            </a: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6810375" y="3087688"/>
          <a:ext cx="657225" cy="722312"/>
        </p:xfrm>
        <a:graphic>
          <a:graphicData uri="http://schemas.openxmlformats.org/presentationml/2006/ole">
            <p:oleObj spid="_x0000_s183298" name="Equation" r:id="rId3" imgW="355320" imgH="393480" progId="Equation.DSMT4">
              <p:embed/>
            </p:oleObj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6858000" y="2335552"/>
          <a:ext cx="457200" cy="604498"/>
        </p:xfrm>
        <a:graphic>
          <a:graphicData uri="http://schemas.openxmlformats.org/presentationml/2006/ole">
            <p:oleObj spid="_x0000_s183299" name="Equation" r:id="rId4" imgW="22860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mic Sans MS" pitchFamily="66" charset="0"/>
                <a:ea typeface="+mn-ea"/>
                <a:cs typeface="+mn-cs"/>
              </a:rPr>
              <a:t>BRAVO References</a:t>
            </a:r>
            <a:endParaRPr lang="en-US" sz="2400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and Gideon Weiss,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The asymptotic variance rate of the output process of finite capacity birth-death queues.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Queueing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Systems, 59, pp135-156, 2008.</a:t>
            </a:r>
          </a:p>
          <a:p>
            <a:pPr>
              <a:spcBef>
                <a:spcPts val="1200"/>
              </a:spcBef>
            </a:pP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The variance of departure processes: Puzzling behavior and open problems.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Queueing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Systems, 68, pp 385-394, 2011.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Ahmad Al-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Hanbali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Michel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Mandjes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and Ward Whitt.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The asymptotic variance of departures in critically loaded queues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. Advances in Applied Probability, 43, 243-263, 2011.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Yonjiang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Guo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Erjen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Lefeber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 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Gideon Weiss,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Hanqin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Zhang,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Stability and performance for multi-class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queueing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networks with infinite virtual queues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submitted.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Daryl Daley, 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The BRAVO effect for M/M/c/K+M systems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in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preperation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and Gideon Weiss,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Diffusion Parameters of Flows in Stable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Queueing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Networks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smtClean="0">
                <a:latin typeface="Aparajita" pitchFamily="34" charset="0"/>
                <a:cs typeface="Aparajita" pitchFamily="34" charset="0"/>
              </a:rPr>
              <a:t>in </a:t>
            </a:r>
            <a:r>
              <a:rPr lang="en-US" sz="2000" smtClean="0">
                <a:latin typeface="Aparajita" pitchFamily="34" charset="0"/>
                <a:cs typeface="Aparajita" pitchFamily="34" charset="0"/>
              </a:rPr>
              <a:t>preparation.</a:t>
            </a:r>
            <a:endParaRPr lang="en-US" sz="2000" dirty="0" smtClean="0"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Yoav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Kerner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and </a:t>
            </a:r>
            <a:r>
              <a:rPr lang="en-US" sz="2000" u="sng" dirty="0" smtClean="0">
                <a:latin typeface="Aparajita" pitchFamily="34" charset="0"/>
                <a:cs typeface="Aparajita" pitchFamily="34" charset="0"/>
              </a:rPr>
              <a:t>Yoni </a:t>
            </a:r>
            <a:r>
              <a:rPr lang="en-US" sz="2000" u="sng" dirty="0" err="1" smtClean="0">
                <a:latin typeface="Aparajita" pitchFamily="34" charset="0"/>
                <a:cs typeface="Aparajita" pitchFamily="34" charset="0"/>
              </a:rPr>
              <a:t>Nazarathy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On The Linear Asymptote of the M/G/1 Output Variance Curve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, in preparation.</a:t>
            </a:r>
          </a:p>
          <a:p>
            <a:endParaRPr lang="en-US" sz="2000" dirty="0" smtClean="0"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latin typeface="Aparajita" pitchFamily="34" charset="0"/>
              <a:cs typeface="Aparajita" pitchFamily="34" charset="0"/>
            </a:endParaRPr>
          </a:p>
          <a:p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048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Extra Slides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546" name="Object 18"/>
          <p:cNvGraphicFramePr>
            <a:graphicFrameLocks noChangeAspect="1"/>
          </p:cNvGraphicFramePr>
          <p:nvPr/>
        </p:nvGraphicFramePr>
        <p:xfrm>
          <a:off x="4578350" y="504825"/>
          <a:ext cx="4249738" cy="1081088"/>
        </p:xfrm>
        <a:graphic>
          <a:graphicData uri="http://schemas.openxmlformats.org/presentationml/2006/ole">
            <p:oleObj spid="_x0000_s188418" name="Equation" r:id="rId3" imgW="799920" imgH="203040" progId="Equation.DSMT4">
              <p:embed/>
            </p:oleObj>
          </a:graphicData>
        </a:graphic>
      </p:graphicFrame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651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MAP (</a:t>
            </a:r>
            <a:r>
              <a:rPr lang="en-US" sz="3200" b="1" dirty="0" err="1">
                <a:solidFill>
                  <a:schemeClr val="tx1"/>
                </a:solidFill>
                <a:latin typeface="Comic Sans MS" pitchFamily="66" charset="0"/>
              </a:rPr>
              <a:t>Markovian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 Arrival Process)</a:t>
            </a:r>
            <a:b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</a:br>
            <a:endParaRPr lang="en-US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62532" name="Object 4"/>
          <p:cNvGraphicFramePr>
            <a:graphicFrameLocks noChangeAspect="1"/>
          </p:cNvGraphicFramePr>
          <p:nvPr/>
        </p:nvGraphicFramePr>
        <p:xfrm>
          <a:off x="354013" y="4416425"/>
          <a:ext cx="8802687" cy="527050"/>
        </p:xfrm>
        <a:graphic>
          <a:graphicData uri="http://schemas.openxmlformats.org/presentationml/2006/ole">
            <p:oleObj spid="_x0000_s188419" name="Equation" r:id="rId4" imgW="4673520" imgH="279360" progId="Equation.DSMT4">
              <p:embed/>
            </p:oleObj>
          </a:graphicData>
        </a:graphic>
      </p:graphicFrame>
      <p:graphicFrame>
        <p:nvGraphicFramePr>
          <p:cNvPr id="66253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1765300"/>
          <a:ext cx="3105150" cy="1333500"/>
        </p:xfrm>
        <a:graphic>
          <a:graphicData uri="http://schemas.openxmlformats.org/presentationml/2006/ole">
            <p:oleObj spid="_x0000_s188420" name="Equation" r:id="rId5" imgW="3251160" imgH="1396800" progId="Equation.DSMT4">
              <p:embed/>
            </p:oleObj>
          </a:graphicData>
        </a:graphic>
      </p:graphicFrame>
      <p:graphicFrame>
        <p:nvGraphicFramePr>
          <p:cNvPr id="662534" name="Object 6"/>
          <p:cNvGraphicFramePr>
            <a:graphicFrameLocks noChangeAspect="1"/>
          </p:cNvGraphicFramePr>
          <p:nvPr/>
        </p:nvGraphicFramePr>
        <p:xfrm>
          <a:off x="898525" y="568325"/>
          <a:ext cx="809625" cy="877888"/>
        </p:xfrm>
        <a:graphic>
          <a:graphicData uri="http://schemas.openxmlformats.org/presentationml/2006/ole">
            <p:oleObj spid="_x0000_s188421" name="Equation" r:id="rId6" imgW="152280" imgH="164880" progId="Equation.DSMT4">
              <p:embed/>
            </p:oleObj>
          </a:graphicData>
        </a:graphic>
      </p:graphicFrame>
      <p:graphicFrame>
        <p:nvGraphicFramePr>
          <p:cNvPr id="662535" name="Object 7"/>
          <p:cNvGraphicFramePr>
            <a:graphicFrameLocks noChangeAspect="1"/>
          </p:cNvGraphicFramePr>
          <p:nvPr/>
        </p:nvGraphicFramePr>
        <p:xfrm>
          <a:off x="7246938" y="1700213"/>
          <a:ext cx="1860550" cy="1419225"/>
        </p:xfrm>
        <a:graphic>
          <a:graphicData uri="http://schemas.openxmlformats.org/presentationml/2006/ole">
            <p:oleObj spid="_x0000_s188422" name="Equation" r:id="rId7" imgW="1828800" imgH="1396800" progId="Equation.DSMT4">
              <p:embed/>
            </p:oleObj>
          </a:graphicData>
        </a:graphic>
      </p:graphicFrame>
      <p:graphicFrame>
        <p:nvGraphicFramePr>
          <p:cNvPr id="662536" name="Object 8"/>
          <p:cNvGraphicFramePr>
            <a:graphicFrameLocks noChangeAspect="1"/>
          </p:cNvGraphicFramePr>
          <p:nvPr/>
        </p:nvGraphicFramePr>
        <p:xfrm>
          <a:off x="2636838" y="3676650"/>
          <a:ext cx="1392237" cy="457200"/>
        </p:xfrm>
        <a:graphic>
          <a:graphicData uri="http://schemas.openxmlformats.org/presentationml/2006/ole">
            <p:oleObj spid="_x0000_s188423" name="Equation" r:id="rId8" imgW="698400" imgH="228600" progId="Equation.DSMT4">
              <p:embed/>
            </p:oleObj>
          </a:graphicData>
        </a:graphic>
      </p:graphicFrame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403225" y="3651250"/>
          <a:ext cx="1697038" cy="431800"/>
        </p:xfrm>
        <a:graphic>
          <a:graphicData uri="http://schemas.openxmlformats.org/presentationml/2006/ole">
            <p:oleObj spid="_x0000_s188424" name="Equation" r:id="rId9" imgW="901440" imgH="228600" progId="Equation.DSMT4">
              <p:embed/>
            </p:oleObj>
          </a:graphicData>
        </a:graphic>
      </p:graphicFrame>
      <p:graphicFrame>
        <p:nvGraphicFramePr>
          <p:cNvPr id="662538" name="Object 10"/>
          <p:cNvGraphicFramePr>
            <a:graphicFrameLocks noChangeAspect="1"/>
          </p:cNvGraphicFramePr>
          <p:nvPr/>
        </p:nvGraphicFramePr>
        <p:xfrm>
          <a:off x="3562350" y="1711325"/>
          <a:ext cx="3133725" cy="1406525"/>
        </p:xfrm>
        <a:graphic>
          <a:graphicData uri="http://schemas.openxmlformats.org/presentationml/2006/ole">
            <p:oleObj spid="_x0000_s188425" name="Equation" r:id="rId10" imgW="3111480" imgH="1396800" progId="Equation.DSMT4">
              <p:embed/>
            </p:oleObj>
          </a:graphicData>
        </a:graphic>
      </p:graphicFrame>
      <p:sp>
        <p:nvSpPr>
          <p:cNvPr id="662540" name="Text Box 12"/>
          <p:cNvSpPr txBox="1">
            <a:spLocks noChangeArrowheads="1"/>
          </p:cNvSpPr>
          <p:nvPr/>
        </p:nvSpPr>
        <p:spPr bwMode="auto">
          <a:xfrm>
            <a:off x="419100" y="1409700"/>
            <a:ext cx="1663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Generator</a:t>
            </a:r>
          </a:p>
        </p:txBody>
      </p:sp>
      <p:sp>
        <p:nvSpPr>
          <p:cNvPr id="662541" name="Text Box 13"/>
          <p:cNvSpPr txBox="1">
            <a:spLocks noChangeArrowheads="1"/>
          </p:cNvSpPr>
          <p:nvPr/>
        </p:nvSpPr>
        <p:spPr bwMode="auto">
          <a:xfrm>
            <a:off x="3771900" y="1397000"/>
            <a:ext cx="2540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Transitions </a:t>
            </a:r>
            <a:r>
              <a:rPr lang="en-US" sz="1200" b="1"/>
              <a:t>without</a:t>
            </a:r>
            <a:r>
              <a:rPr lang="en-US" sz="1200"/>
              <a:t> events</a:t>
            </a:r>
          </a:p>
        </p:txBody>
      </p: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7134225" y="1384300"/>
            <a:ext cx="2082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Transitions </a:t>
            </a:r>
            <a:r>
              <a:rPr lang="en-US" sz="1200" b="1"/>
              <a:t>with</a:t>
            </a:r>
            <a:r>
              <a:rPr lang="en-US" sz="1200"/>
              <a:t> events</a:t>
            </a:r>
          </a:p>
        </p:txBody>
      </p:sp>
      <p:graphicFrame>
        <p:nvGraphicFramePr>
          <p:cNvPr id="662543" name="Object 15"/>
          <p:cNvGraphicFramePr>
            <a:graphicFrameLocks noChangeAspect="1"/>
          </p:cNvGraphicFramePr>
          <p:nvPr/>
        </p:nvGraphicFramePr>
        <p:xfrm>
          <a:off x="5121275" y="3638550"/>
          <a:ext cx="2162175" cy="493713"/>
        </p:xfrm>
        <a:graphic>
          <a:graphicData uri="http://schemas.openxmlformats.org/presentationml/2006/ole">
            <p:oleObj spid="_x0000_s188426" name="Equation" r:id="rId11" imgW="1002960" imgH="228600" progId="Equation.DSMT4">
              <p:embed/>
            </p:oleObj>
          </a:graphicData>
        </a:graphic>
      </p:graphicFrame>
      <p:graphicFrame>
        <p:nvGraphicFramePr>
          <p:cNvPr id="662544" name="Object 16"/>
          <p:cNvGraphicFramePr>
            <a:graphicFrameLocks noChangeAspect="1"/>
          </p:cNvGraphicFramePr>
          <p:nvPr/>
        </p:nvGraphicFramePr>
        <p:xfrm>
          <a:off x="2986088" y="2112963"/>
          <a:ext cx="674687" cy="608012"/>
        </p:xfrm>
        <a:graphic>
          <a:graphicData uri="http://schemas.openxmlformats.org/presentationml/2006/ole">
            <p:oleObj spid="_x0000_s188427" name="Equation" r:id="rId12" imgW="126720" imgH="114120" progId="Equation.DSMT4">
              <p:embed/>
            </p:oleObj>
          </a:graphicData>
        </a:graphic>
      </p:graphicFrame>
      <p:graphicFrame>
        <p:nvGraphicFramePr>
          <p:cNvPr id="662545" name="Object 17"/>
          <p:cNvGraphicFramePr>
            <a:graphicFrameLocks noChangeAspect="1"/>
          </p:cNvGraphicFramePr>
          <p:nvPr/>
        </p:nvGraphicFramePr>
        <p:xfrm>
          <a:off x="6584950" y="2008188"/>
          <a:ext cx="742950" cy="742950"/>
        </p:xfrm>
        <a:graphic>
          <a:graphicData uri="http://schemas.openxmlformats.org/presentationml/2006/ole">
            <p:oleObj spid="_x0000_s188428" name="Equation" r:id="rId13" imgW="139680" imgH="139680" progId="Equation.DSMT4">
              <p:embed/>
            </p:oleObj>
          </a:graphicData>
        </a:graphic>
      </p:graphicFrame>
      <p:graphicFrame>
        <p:nvGraphicFramePr>
          <p:cNvPr id="662547" name="Object 19"/>
          <p:cNvGraphicFramePr>
            <a:graphicFrameLocks noChangeAspect="1"/>
          </p:cNvGraphicFramePr>
          <p:nvPr/>
        </p:nvGraphicFramePr>
        <p:xfrm>
          <a:off x="3011488" y="741363"/>
          <a:ext cx="674687" cy="608012"/>
        </p:xfrm>
        <a:graphic>
          <a:graphicData uri="http://schemas.openxmlformats.org/presentationml/2006/ole">
            <p:oleObj spid="_x0000_s188429" name="Equation" r:id="rId14" imgW="126720" imgH="114120" progId="Equation.DSMT4">
              <p:embed/>
            </p:oleObj>
          </a:graphicData>
        </a:graphic>
      </p:graphicFrame>
      <p:sp>
        <p:nvSpPr>
          <p:cNvPr id="662548" name="Line 20"/>
          <p:cNvSpPr>
            <a:spLocks noChangeShapeType="1"/>
          </p:cNvSpPr>
          <p:nvPr/>
        </p:nvSpPr>
        <p:spPr bwMode="auto">
          <a:xfrm>
            <a:off x="152400" y="3403600"/>
            <a:ext cx="87249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62549" name="Object 21"/>
          <p:cNvGraphicFramePr>
            <a:graphicFrameLocks noChangeAspect="1"/>
          </p:cNvGraphicFramePr>
          <p:nvPr/>
        </p:nvGraphicFramePr>
        <p:xfrm>
          <a:off x="7747000" y="4830763"/>
          <a:ext cx="1385888" cy="358775"/>
        </p:xfrm>
        <a:graphic>
          <a:graphicData uri="http://schemas.openxmlformats.org/presentationml/2006/ole">
            <p:oleObj spid="_x0000_s188430" name="Equation" r:id="rId15" imgW="787320" imgH="203040" progId="Equation.DSMT4">
              <p:embed/>
            </p:oleObj>
          </a:graphicData>
        </a:graphic>
      </p:graphicFrame>
      <p:sp>
        <p:nvSpPr>
          <p:cNvPr id="662551" name="Oval 23"/>
          <p:cNvSpPr>
            <a:spLocks noChangeArrowheads="1"/>
          </p:cNvSpPr>
          <p:nvPr/>
        </p:nvSpPr>
        <p:spPr bwMode="auto">
          <a:xfrm>
            <a:off x="1828800" y="4178300"/>
            <a:ext cx="3035300" cy="10160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554" name="Text Box 26"/>
          <p:cNvSpPr txBox="1">
            <a:spLocks noChangeArrowheads="1"/>
          </p:cNvSpPr>
          <p:nvPr/>
        </p:nvSpPr>
        <p:spPr bwMode="auto">
          <a:xfrm>
            <a:off x="442913" y="5662613"/>
            <a:ext cx="3771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Asymptotic Variance Rate</a:t>
            </a:r>
          </a:p>
        </p:txBody>
      </p:sp>
      <p:sp>
        <p:nvSpPr>
          <p:cNvPr id="662555" name="Line 27"/>
          <p:cNvSpPr>
            <a:spLocks noChangeShapeType="1"/>
          </p:cNvSpPr>
          <p:nvPr/>
        </p:nvSpPr>
        <p:spPr bwMode="auto">
          <a:xfrm flipH="1">
            <a:off x="1793875" y="5083175"/>
            <a:ext cx="592138" cy="6270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556" name="Text Box 28"/>
          <p:cNvSpPr txBox="1">
            <a:spLocks noChangeArrowheads="1"/>
          </p:cNvSpPr>
          <p:nvPr/>
        </p:nvSpPr>
        <p:spPr bwMode="auto">
          <a:xfrm rot="794431">
            <a:off x="236538" y="1979613"/>
            <a:ext cx="37719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Birth-Death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Attempting to 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Evaluate   Directly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63555" name="Object 3"/>
          <p:cNvGraphicFramePr>
            <a:graphicFrameLocks noChangeAspect="1"/>
          </p:cNvGraphicFramePr>
          <p:nvPr/>
        </p:nvGraphicFramePr>
        <p:xfrm>
          <a:off x="287338" y="763587"/>
          <a:ext cx="4305300" cy="455613"/>
        </p:xfrm>
        <a:graphic>
          <a:graphicData uri="http://schemas.openxmlformats.org/presentationml/2006/ole">
            <p:oleObj spid="_x0000_s140290" name="Equation" r:id="rId3" imgW="2286000" imgH="241200" progId="Equation.DSMT4">
              <p:embed/>
            </p:oleObj>
          </a:graphicData>
        </a:graphic>
      </p:graphicFrame>
      <p:sp>
        <p:nvSpPr>
          <p:cNvPr id="663556" name="Oval 4"/>
          <p:cNvSpPr>
            <a:spLocks noChangeArrowheads="1"/>
          </p:cNvSpPr>
          <p:nvPr/>
        </p:nvSpPr>
        <p:spPr bwMode="auto">
          <a:xfrm>
            <a:off x="2914650" y="611188"/>
            <a:ext cx="1276350" cy="7604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13475" y="1700213"/>
            <a:ext cx="877888" cy="1301750"/>
            <a:chOff x="274" y="1271"/>
            <a:chExt cx="553" cy="820"/>
          </a:xfrm>
        </p:grpSpPr>
        <p:pic>
          <p:nvPicPr>
            <p:cNvPr id="66355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" y="1271"/>
              <a:ext cx="553" cy="6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63562" name="Object 10"/>
            <p:cNvGraphicFramePr>
              <a:graphicFrameLocks noChangeAspect="1"/>
            </p:cNvGraphicFramePr>
            <p:nvPr/>
          </p:nvGraphicFramePr>
          <p:xfrm>
            <a:off x="397" y="1953"/>
            <a:ext cx="356" cy="138"/>
          </p:xfrm>
          <a:graphic>
            <a:graphicData uri="http://schemas.openxmlformats.org/presentationml/2006/ole">
              <p:oleObj spid="_x0000_s140297" name="Equation" r:id="rId5" imgW="457200" imgH="177480" progId="Equation.DSMT4">
                <p:embed/>
              </p:oleObj>
            </a:graphicData>
          </a:graphic>
        </p:graphicFrame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179888" y="2178050"/>
            <a:ext cx="1268412" cy="1841500"/>
            <a:chOff x="849" y="1388"/>
            <a:chExt cx="799" cy="1160"/>
          </a:xfrm>
        </p:grpSpPr>
        <p:pic>
          <p:nvPicPr>
            <p:cNvPr id="66356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" y="1388"/>
              <a:ext cx="799" cy="9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63563" name="Object 11"/>
            <p:cNvGraphicFramePr>
              <a:graphicFrameLocks noChangeAspect="1"/>
            </p:cNvGraphicFramePr>
            <p:nvPr/>
          </p:nvGraphicFramePr>
          <p:xfrm>
            <a:off x="1016" y="2410"/>
            <a:ext cx="366" cy="138"/>
          </p:xfrm>
          <a:graphic>
            <a:graphicData uri="http://schemas.openxmlformats.org/presentationml/2006/ole">
              <p:oleObj spid="_x0000_s140296" name="Equation" r:id="rId7" imgW="469800" imgH="177480" progId="Equation.DSMT4">
                <p:embed/>
              </p:oleObj>
            </a:graphicData>
          </a:graphic>
        </p:graphicFrame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116013" y="2541588"/>
            <a:ext cx="2347912" cy="2833687"/>
            <a:chOff x="1671" y="1497"/>
            <a:chExt cx="1479" cy="1785"/>
          </a:xfrm>
        </p:grpSpPr>
        <p:pic>
          <p:nvPicPr>
            <p:cNvPr id="66356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1" y="1497"/>
              <a:ext cx="1479" cy="1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63564" name="Object 12"/>
            <p:cNvGraphicFramePr>
              <a:graphicFrameLocks noChangeAspect="1"/>
            </p:cNvGraphicFramePr>
            <p:nvPr/>
          </p:nvGraphicFramePr>
          <p:xfrm>
            <a:off x="2179" y="3144"/>
            <a:ext cx="425" cy="138"/>
          </p:xfrm>
          <a:graphic>
            <a:graphicData uri="http://schemas.openxmlformats.org/presentationml/2006/ole">
              <p:oleObj spid="_x0000_s140295" name="Equation" r:id="rId9" imgW="545760" imgH="177480" progId="Equation.DSMT4">
                <p:embed/>
              </p:oleObj>
            </a:graphicData>
          </a:graphic>
        </p:graphicFrame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0338" y="1371600"/>
            <a:ext cx="5411787" cy="371475"/>
            <a:chOff x="101" y="864"/>
            <a:chExt cx="3409" cy="234"/>
          </a:xfrm>
        </p:grpSpPr>
        <p:sp>
          <p:nvSpPr>
            <p:cNvPr id="663558" name="Text Box 6"/>
            <p:cNvSpPr txBox="1">
              <a:spLocks noChangeArrowheads="1"/>
            </p:cNvSpPr>
            <p:nvPr/>
          </p:nvSpPr>
          <p:spPr bwMode="auto">
            <a:xfrm>
              <a:off x="101" y="886"/>
              <a:ext cx="340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For                ,  there is a nice structure to the inverse.</a:t>
              </a:r>
            </a:p>
          </p:txBody>
        </p:sp>
        <p:graphicFrame>
          <p:nvGraphicFramePr>
            <p:cNvPr id="663565" name="Object 13"/>
            <p:cNvGraphicFramePr>
              <a:graphicFrameLocks noChangeAspect="1"/>
            </p:cNvGraphicFramePr>
            <p:nvPr/>
          </p:nvGraphicFramePr>
          <p:xfrm>
            <a:off x="297" y="864"/>
            <a:ext cx="567" cy="207"/>
          </p:xfrm>
          <a:graphic>
            <a:graphicData uri="http://schemas.openxmlformats.org/presentationml/2006/ole">
              <p:oleObj spid="_x0000_s140294" name="Equation" r:id="rId10" imgW="393480" imgH="203040" progId="Equation.DSMT4">
                <p:embed/>
              </p:oleObj>
            </a:graphicData>
          </a:graphic>
        </p:graphicFrame>
      </p:grpSp>
      <p:graphicFrame>
        <p:nvGraphicFramePr>
          <p:cNvPr id="663566" name="Object 14"/>
          <p:cNvGraphicFramePr>
            <a:graphicFrameLocks noChangeAspect="1"/>
          </p:cNvGraphicFramePr>
          <p:nvPr/>
        </p:nvGraphicFramePr>
        <p:xfrm>
          <a:off x="1808163" y="5527675"/>
          <a:ext cx="7134225" cy="787400"/>
        </p:xfrm>
        <a:graphic>
          <a:graphicData uri="http://schemas.openxmlformats.org/presentationml/2006/ole">
            <p:oleObj spid="_x0000_s140291" name="Equation" r:id="rId11" imgW="4025880" imgH="444240" progId="Equation.DSMT4">
              <p:embed/>
            </p:oleObj>
          </a:graphicData>
        </a:graphic>
      </p:graphicFrame>
      <p:graphicFrame>
        <p:nvGraphicFramePr>
          <p:cNvPr id="663569" name="Object 17"/>
          <p:cNvGraphicFramePr>
            <a:graphicFrameLocks noChangeAspect="1"/>
          </p:cNvGraphicFramePr>
          <p:nvPr/>
        </p:nvGraphicFramePr>
        <p:xfrm>
          <a:off x="2697163" y="3024188"/>
          <a:ext cx="384175" cy="523875"/>
        </p:xfrm>
        <a:graphic>
          <a:graphicData uri="http://schemas.openxmlformats.org/presentationml/2006/ole">
            <p:oleObj spid="_x0000_s140292" name="Equation" r:id="rId12" imgW="139680" imgH="241200" progId="Equation.DSMT4">
              <p:embed/>
            </p:oleObj>
          </a:graphicData>
        </a:graphic>
      </p:graphicFrame>
      <p:sp>
        <p:nvSpPr>
          <p:cNvPr id="663573" name="Oval 21"/>
          <p:cNvSpPr>
            <a:spLocks noChangeArrowheads="1"/>
          </p:cNvSpPr>
          <p:nvPr/>
        </p:nvSpPr>
        <p:spPr bwMode="auto">
          <a:xfrm>
            <a:off x="2274888" y="2951163"/>
            <a:ext cx="1200150" cy="7985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75" name="Line 23"/>
          <p:cNvSpPr>
            <a:spLocks noChangeShapeType="1"/>
          </p:cNvSpPr>
          <p:nvPr/>
        </p:nvSpPr>
        <p:spPr bwMode="auto">
          <a:xfrm flipH="1">
            <a:off x="2022475" y="3727450"/>
            <a:ext cx="827088" cy="19716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63577" name="Object 25"/>
          <p:cNvGraphicFramePr>
            <a:graphicFrameLocks noChangeAspect="1"/>
          </p:cNvGraphicFramePr>
          <p:nvPr/>
        </p:nvGraphicFramePr>
        <p:xfrm>
          <a:off x="5715000" y="76200"/>
          <a:ext cx="325438" cy="461962"/>
        </p:xfrm>
        <a:graphic>
          <a:graphicData uri="http://schemas.openxmlformats.org/presentationml/2006/ole">
            <p:oleObj spid="_x0000_s140293" name="Equation" r:id="rId13" imgW="1522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32" name="Rectangle 32"/>
          <p:cNvSpPr>
            <a:spLocks noChangeArrowheads="1"/>
          </p:cNvSpPr>
          <p:nvPr/>
        </p:nvSpPr>
        <p:spPr bwMode="auto">
          <a:xfrm>
            <a:off x="4419600" y="3365500"/>
            <a:ext cx="4622800" cy="30480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0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071563" y="1450975"/>
          <a:ext cx="2081212" cy="1027113"/>
        </p:xfrm>
        <a:graphic>
          <a:graphicData uri="http://schemas.openxmlformats.org/presentationml/2006/ole">
            <p:oleObj spid="_x0000_s141314" name="Equation" r:id="rId3" imgW="876240" imgH="431640" progId="Equation.DSMT4">
              <p:embed/>
            </p:oleObj>
          </a:graphicData>
        </a:graphic>
      </p:graphicFrame>
      <p:graphicFrame>
        <p:nvGraphicFramePr>
          <p:cNvPr id="640007" name="Object 7"/>
          <p:cNvGraphicFramePr>
            <a:graphicFrameLocks noChangeAspect="1"/>
          </p:cNvGraphicFramePr>
          <p:nvPr/>
        </p:nvGraphicFramePr>
        <p:xfrm>
          <a:off x="6826250" y="5324475"/>
          <a:ext cx="2132013" cy="909638"/>
        </p:xfrm>
        <a:graphic>
          <a:graphicData uri="http://schemas.openxmlformats.org/presentationml/2006/ole">
            <p:oleObj spid="_x0000_s141315" name="Equation" r:id="rId4" imgW="1130040" imgH="482400" progId="Equation.DSMT4">
              <p:embed/>
            </p:oleObj>
          </a:graphicData>
        </a:graphic>
      </p:graphicFrame>
      <p:graphicFrame>
        <p:nvGraphicFramePr>
          <p:cNvPr id="640008" name="Object 8"/>
          <p:cNvGraphicFramePr>
            <a:graphicFrameLocks noChangeAspect="1"/>
          </p:cNvGraphicFramePr>
          <p:nvPr/>
        </p:nvGraphicFramePr>
        <p:xfrm>
          <a:off x="4514850" y="5594350"/>
          <a:ext cx="1866900" cy="447675"/>
        </p:xfrm>
        <a:graphic>
          <a:graphicData uri="http://schemas.openxmlformats.org/presentationml/2006/ole">
            <p:oleObj spid="_x0000_s141316" name="Equation" r:id="rId5" imgW="1002960" imgH="241200" progId="Equation.DSMT4">
              <p:embed/>
            </p:oleObj>
          </a:graphicData>
        </a:graphic>
      </p:graphicFrame>
      <p:graphicFrame>
        <p:nvGraphicFramePr>
          <p:cNvPr id="640009" name="Object 9"/>
          <p:cNvGraphicFramePr>
            <a:graphicFrameLocks noChangeAspect="1"/>
          </p:cNvGraphicFramePr>
          <p:nvPr/>
        </p:nvGraphicFramePr>
        <p:xfrm>
          <a:off x="7821613" y="3384550"/>
          <a:ext cx="1001712" cy="685800"/>
        </p:xfrm>
        <a:graphic>
          <a:graphicData uri="http://schemas.openxmlformats.org/presentationml/2006/ole">
            <p:oleObj spid="_x0000_s141317" name="Equation" r:id="rId6" imgW="647640" imgH="444240" progId="Equation.DSMT4">
              <p:embed/>
            </p:oleObj>
          </a:graphicData>
        </a:graphic>
      </p:graphicFrame>
      <p:graphicFrame>
        <p:nvGraphicFramePr>
          <p:cNvPr id="640010" name="Object 10"/>
          <p:cNvGraphicFramePr>
            <a:graphicFrameLocks noChangeAspect="1"/>
          </p:cNvGraphicFramePr>
          <p:nvPr/>
        </p:nvGraphicFramePr>
        <p:xfrm>
          <a:off x="6149975" y="4440238"/>
          <a:ext cx="1130300" cy="744537"/>
        </p:xfrm>
        <a:graphic>
          <a:graphicData uri="http://schemas.openxmlformats.org/presentationml/2006/ole">
            <p:oleObj spid="_x0000_s141318" name="Equation" r:id="rId7" imgW="672840" imgH="444240" progId="Equation.DSMT4">
              <p:embed/>
            </p:oleObj>
          </a:graphicData>
        </a:graphic>
      </p:graphicFrame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50800" y="-25400"/>
            <a:ext cx="3681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Comic Sans MS" pitchFamily="66" charset="0"/>
              </a:rPr>
              <a:t>Finite B-D Result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640012" name="Object 12"/>
          <p:cNvGraphicFramePr>
            <a:graphicFrameLocks noChangeAspect="1"/>
          </p:cNvGraphicFramePr>
          <p:nvPr/>
        </p:nvGraphicFramePr>
        <p:xfrm>
          <a:off x="4568825" y="4573588"/>
          <a:ext cx="928688" cy="379412"/>
        </p:xfrm>
        <a:graphic>
          <a:graphicData uri="http://schemas.openxmlformats.org/presentationml/2006/ole">
            <p:oleObj spid="_x0000_s141319" name="Equation" r:id="rId8" imgW="558720" imgH="228600" progId="Equation.DSMT4">
              <p:embed/>
            </p:oleObj>
          </a:graphicData>
        </a:graphic>
      </p:graphicFrame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93663" y="817563"/>
            <a:ext cx="1306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Part (i)</a:t>
            </a:r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42863" y="2797175"/>
            <a:ext cx="1357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Part (ii)</a:t>
            </a:r>
          </a:p>
        </p:txBody>
      </p:sp>
      <p:graphicFrame>
        <p:nvGraphicFramePr>
          <p:cNvPr id="640015" name="Object 15"/>
          <p:cNvGraphicFramePr>
            <a:graphicFrameLocks noChangeAspect="1"/>
          </p:cNvGraphicFramePr>
          <p:nvPr/>
        </p:nvGraphicFramePr>
        <p:xfrm>
          <a:off x="198438" y="5397500"/>
          <a:ext cx="1222375" cy="731838"/>
        </p:xfrm>
        <a:graphic>
          <a:graphicData uri="http://schemas.openxmlformats.org/presentationml/2006/ole">
            <p:oleObj spid="_x0000_s141320" name="Equation" r:id="rId9" imgW="380880" imgH="228600" progId="Equation.DSMT4">
              <p:embed/>
            </p:oleObj>
          </a:graphicData>
        </a:graphic>
      </p:graphicFrame>
      <p:graphicFrame>
        <p:nvGraphicFramePr>
          <p:cNvPr id="640016" name="Object 16"/>
          <p:cNvGraphicFramePr>
            <a:graphicFrameLocks noChangeAspect="1"/>
          </p:cNvGraphicFramePr>
          <p:nvPr/>
        </p:nvGraphicFramePr>
        <p:xfrm>
          <a:off x="896938" y="3376613"/>
          <a:ext cx="2203450" cy="476250"/>
        </p:xfrm>
        <a:graphic>
          <a:graphicData uri="http://schemas.openxmlformats.org/presentationml/2006/ole">
            <p:oleObj spid="_x0000_s141321" name="Equation" r:id="rId10" imgW="1054080" imgH="228600" progId="Equation.DSMT4">
              <p:embed/>
            </p:oleObj>
          </a:graphicData>
        </a:graphic>
      </p:graphicFrame>
      <p:graphicFrame>
        <p:nvGraphicFramePr>
          <p:cNvPr id="640018" name="Object 18"/>
          <p:cNvGraphicFramePr>
            <a:graphicFrameLocks noChangeAspect="1"/>
          </p:cNvGraphicFramePr>
          <p:nvPr/>
        </p:nvGraphicFramePr>
        <p:xfrm>
          <a:off x="850900" y="4440238"/>
          <a:ext cx="2347913" cy="492125"/>
        </p:xfrm>
        <a:graphic>
          <a:graphicData uri="http://schemas.openxmlformats.org/presentationml/2006/ole">
            <p:oleObj spid="_x0000_s141322" name="Equation" r:id="rId11" imgW="1091880" imgH="228600" progId="Equation.DSMT4">
              <p:embed/>
            </p:oleObj>
          </a:graphicData>
        </a:graphic>
      </p:graphicFrame>
      <p:graphicFrame>
        <p:nvGraphicFramePr>
          <p:cNvPr id="640020" name="Object 20"/>
          <p:cNvGraphicFramePr>
            <a:graphicFrameLocks noChangeAspect="1"/>
          </p:cNvGraphicFramePr>
          <p:nvPr/>
        </p:nvGraphicFramePr>
        <p:xfrm>
          <a:off x="2693988" y="5362575"/>
          <a:ext cx="822325" cy="819150"/>
        </p:xfrm>
        <a:graphic>
          <a:graphicData uri="http://schemas.openxmlformats.org/presentationml/2006/ole">
            <p:oleObj spid="_x0000_s141323" name="Equation" r:id="rId12" imgW="419040" imgH="419040" progId="Equation.DSMT4">
              <p:embed/>
            </p:oleObj>
          </a:graphicData>
        </a:graphic>
      </p:graphicFrame>
      <p:graphicFrame>
        <p:nvGraphicFramePr>
          <p:cNvPr id="640021" name="Object 21"/>
          <p:cNvGraphicFramePr>
            <a:graphicFrameLocks noChangeAspect="1"/>
          </p:cNvGraphicFramePr>
          <p:nvPr>
            <p:ph sz="half" idx="2"/>
          </p:nvPr>
        </p:nvGraphicFramePr>
        <p:xfrm>
          <a:off x="4313238" y="785813"/>
          <a:ext cx="4691062" cy="1870075"/>
        </p:xfrm>
        <a:graphic>
          <a:graphicData uri="http://schemas.openxmlformats.org/presentationml/2006/ole">
            <p:oleObj spid="_x0000_s141324" name="Equation" r:id="rId13" imgW="3504960" imgH="1396800" progId="Equation.DSMT4">
              <p:embed/>
            </p:oleObj>
          </a:graphicData>
        </a:graphic>
      </p:graphicFrame>
      <p:graphicFrame>
        <p:nvGraphicFramePr>
          <p:cNvPr id="640025" name="Object 25"/>
          <p:cNvGraphicFramePr>
            <a:graphicFrameLocks noChangeAspect="1"/>
          </p:cNvGraphicFramePr>
          <p:nvPr/>
        </p:nvGraphicFramePr>
        <p:xfrm>
          <a:off x="7762875" y="4594225"/>
          <a:ext cx="1185863" cy="460375"/>
        </p:xfrm>
        <a:graphic>
          <a:graphicData uri="http://schemas.openxmlformats.org/presentationml/2006/ole">
            <p:oleObj spid="_x0000_s141325" name="Equation" r:id="rId14" imgW="622080" imgH="241200" progId="Equation.DSMT4">
              <p:embed/>
            </p:oleObj>
          </a:graphicData>
        </a:graphic>
      </p:graphicFrame>
      <p:sp>
        <p:nvSpPr>
          <p:cNvPr id="640026" name="Line 26"/>
          <p:cNvSpPr>
            <a:spLocks noChangeShapeType="1"/>
          </p:cNvSpPr>
          <p:nvPr/>
        </p:nvSpPr>
        <p:spPr bwMode="auto">
          <a:xfrm>
            <a:off x="4267200" y="88900"/>
            <a:ext cx="0" cy="64135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4445000" y="88900"/>
            <a:ext cx="4699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Scope: Finite, irreducible, stationary,</a:t>
            </a:r>
            <a:br>
              <a:rPr lang="en-US" sz="1800"/>
            </a:br>
            <a:r>
              <a:rPr lang="en-US" sz="1800"/>
              <a:t>birth-death CTMC that represents a queue.</a:t>
            </a:r>
          </a:p>
        </p:txBody>
      </p:sp>
      <p:graphicFrame>
        <p:nvGraphicFramePr>
          <p:cNvPr id="640028" name="Object 28"/>
          <p:cNvGraphicFramePr>
            <a:graphicFrameLocks noChangeAspect="1"/>
          </p:cNvGraphicFramePr>
          <p:nvPr/>
        </p:nvGraphicFramePr>
        <p:xfrm>
          <a:off x="4422775" y="3403600"/>
          <a:ext cx="1628775" cy="620713"/>
        </p:xfrm>
        <a:graphic>
          <a:graphicData uri="http://schemas.openxmlformats.org/presentationml/2006/ole">
            <p:oleObj spid="_x0000_s141326" name="Equation" r:id="rId15" imgW="1130040" imgH="431640" progId="Equation.DSMT4">
              <p:embed/>
            </p:oleObj>
          </a:graphicData>
        </a:graphic>
      </p:graphicFrame>
      <p:graphicFrame>
        <p:nvGraphicFramePr>
          <p:cNvPr id="640029" name="Object 29"/>
          <p:cNvGraphicFramePr>
            <a:graphicFrameLocks noChangeAspect="1"/>
          </p:cNvGraphicFramePr>
          <p:nvPr/>
        </p:nvGraphicFramePr>
        <p:xfrm>
          <a:off x="6240463" y="3376613"/>
          <a:ext cx="1295400" cy="835025"/>
        </p:xfrm>
        <a:graphic>
          <a:graphicData uri="http://schemas.openxmlformats.org/presentationml/2006/ole">
            <p:oleObj spid="_x0000_s141327" name="Equation" r:id="rId16" imgW="1002960" imgH="647640" progId="Equation.DSMT4">
              <p:embed/>
            </p:oleObj>
          </a:graphicData>
        </a:graphic>
      </p:graphicFrame>
      <p:sp>
        <p:nvSpPr>
          <p:cNvPr id="640030" name="Line 30"/>
          <p:cNvSpPr>
            <a:spLocks noChangeShapeType="1"/>
          </p:cNvSpPr>
          <p:nvPr/>
        </p:nvSpPr>
        <p:spPr bwMode="auto">
          <a:xfrm>
            <a:off x="4508500" y="2882900"/>
            <a:ext cx="4495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1854200" y="5627688"/>
          <a:ext cx="468313" cy="374650"/>
        </p:xfrm>
        <a:graphic>
          <a:graphicData uri="http://schemas.openxmlformats.org/presentationml/2006/ole">
            <p:oleObj spid="_x0000_s141328" name="Equation" r:id="rId17" imgW="190440" imgH="152280" progId="Equation.DSMT4">
              <p:embed/>
            </p:oleObj>
          </a:graphicData>
        </a:graphic>
      </p:graphicFrame>
      <p:sp>
        <p:nvSpPr>
          <p:cNvPr id="640035" name="Text Box 35"/>
          <p:cNvSpPr txBox="1">
            <a:spLocks noChangeArrowheads="1"/>
          </p:cNvSpPr>
          <p:nvPr/>
        </p:nvSpPr>
        <p:spPr bwMode="auto">
          <a:xfrm>
            <a:off x="1663700" y="3924300"/>
            <a:ext cx="71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and</a:t>
            </a:r>
          </a:p>
        </p:txBody>
      </p:sp>
      <p:sp>
        <p:nvSpPr>
          <p:cNvPr id="640036" name="Text Box 36"/>
          <p:cNvSpPr txBox="1">
            <a:spLocks noChangeArrowheads="1"/>
          </p:cNvSpPr>
          <p:nvPr/>
        </p:nvSpPr>
        <p:spPr bwMode="auto">
          <a:xfrm>
            <a:off x="88900" y="3378200"/>
            <a:ext cx="71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If</a:t>
            </a:r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-50800" y="48895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Then</a:t>
            </a:r>
          </a:p>
        </p:txBody>
      </p:sp>
      <p:sp>
        <p:nvSpPr>
          <p:cNvPr id="640038" name="Text Box 38"/>
          <p:cNvSpPr txBox="1">
            <a:spLocks noChangeArrowheads="1"/>
          </p:cNvSpPr>
          <p:nvPr/>
        </p:nvSpPr>
        <p:spPr bwMode="auto">
          <a:xfrm>
            <a:off x="4013200" y="2832100"/>
            <a:ext cx="3086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Calculation of      </a:t>
            </a:r>
          </a:p>
        </p:txBody>
      </p:sp>
      <p:graphicFrame>
        <p:nvGraphicFramePr>
          <p:cNvPr id="640039" name="Object 39"/>
          <p:cNvGraphicFramePr>
            <a:graphicFrameLocks noChangeAspect="1"/>
          </p:cNvGraphicFramePr>
          <p:nvPr/>
        </p:nvGraphicFramePr>
        <p:xfrm>
          <a:off x="6537325" y="2833688"/>
          <a:ext cx="268288" cy="434975"/>
        </p:xfrm>
        <a:graphic>
          <a:graphicData uri="http://schemas.openxmlformats.org/presentationml/2006/ole">
            <p:oleObj spid="_x0000_s141329" name="Equation" r:id="rId18" imgW="139680" imgH="228600" progId="Equation.DSMT4">
              <p:embed/>
            </p:oleObj>
          </a:graphicData>
        </a:graphic>
      </p:graphicFrame>
      <p:sp>
        <p:nvSpPr>
          <p:cNvPr id="640040" name="Text Box 40"/>
          <p:cNvSpPr txBox="1">
            <a:spLocks noChangeArrowheads="1"/>
          </p:cNvSpPr>
          <p:nvPr/>
        </p:nvSpPr>
        <p:spPr bwMode="auto">
          <a:xfrm>
            <a:off x="0" y="520700"/>
            <a:ext cx="4138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(Asymptotic Variance Rate of Output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208" name="Picture 64"/>
          <p:cNvPicPr>
            <a:picLocks noChangeAspect="1" noChangeArrowheads="1"/>
          </p:cNvPicPr>
          <p:nvPr/>
        </p:nvPicPr>
        <p:blipFill>
          <a:blip r:embed="rId3" cstate="print"/>
          <a:srcRect t="4329" r="1607"/>
          <a:stretch>
            <a:fillRect/>
          </a:stretch>
        </p:blipFill>
        <p:spPr bwMode="auto">
          <a:xfrm>
            <a:off x="608013" y="1428750"/>
            <a:ext cx="7804150" cy="48021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646209" name="Object 65"/>
          <p:cNvGraphicFramePr>
            <a:graphicFrameLocks noChangeAspect="1"/>
          </p:cNvGraphicFramePr>
          <p:nvPr>
            <p:ph sz="half" idx="1"/>
          </p:nvPr>
        </p:nvGraphicFramePr>
        <p:xfrm>
          <a:off x="247650" y="1104900"/>
          <a:ext cx="279400" cy="514350"/>
        </p:xfrm>
        <a:graphic>
          <a:graphicData uri="http://schemas.openxmlformats.org/presentationml/2006/ole">
            <p:oleObj spid="_x0000_s142338" name="Equation" r:id="rId4" imgW="241200" imgH="444240" progId="Equation.DSMT4">
              <p:embed/>
            </p:oleObj>
          </a:graphicData>
        </a:graphic>
      </p:graphicFrame>
      <p:sp>
        <p:nvSpPr>
          <p:cNvPr id="646200" name="Rectangle 56"/>
          <p:cNvSpPr>
            <a:spLocks noChangeArrowheads="1"/>
          </p:cNvSpPr>
          <p:nvPr/>
        </p:nvSpPr>
        <p:spPr bwMode="auto">
          <a:xfrm>
            <a:off x="3352800" y="5334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Other Systems</a:t>
            </a:r>
            <a:endParaRPr lang="en-US" sz="2000" b="1" dirty="0">
              <a:latin typeface="Comic Sans MS" pitchFamily="66" charset="0"/>
            </a:endParaRPr>
          </a:p>
        </p:txBody>
      </p:sp>
      <p:graphicFrame>
        <p:nvGraphicFramePr>
          <p:cNvPr id="646214" name="Object 70"/>
          <p:cNvGraphicFramePr>
            <a:graphicFrameLocks noChangeAspect="1"/>
          </p:cNvGraphicFramePr>
          <p:nvPr/>
        </p:nvGraphicFramePr>
        <p:xfrm>
          <a:off x="8493125" y="5834063"/>
          <a:ext cx="373063" cy="652462"/>
        </p:xfrm>
        <a:graphic>
          <a:graphicData uri="http://schemas.openxmlformats.org/presentationml/2006/ole">
            <p:oleObj spid="_x0000_s142339" name="Equation" r:id="rId5" imgW="241200" imgH="419040" progId="Equation.DSMT4">
              <p:embed/>
            </p:oleObj>
          </a:graphicData>
        </a:graphic>
      </p:graphicFrame>
      <p:sp>
        <p:nvSpPr>
          <p:cNvPr id="646215" name="Text Box 71"/>
          <p:cNvSpPr txBox="1">
            <a:spLocks noChangeArrowheads="1"/>
          </p:cNvSpPr>
          <p:nvPr/>
        </p:nvSpPr>
        <p:spPr bwMode="auto">
          <a:xfrm>
            <a:off x="3695700" y="4140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M/M/40/40</a:t>
            </a:r>
          </a:p>
        </p:txBody>
      </p:sp>
      <p:sp>
        <p:nvSpPr>
          <p:cNvPr id="646218" name="Text Box 74"/>
          <p:cNvSpPr txBox="1">
            <a:spLocks noChangeArrowheads="1"/>
          </p:cNvSpPr>
          <p:nvPr/>
        </p:nvSpPr>
        <p:spPr bwMode="auto">
          <a:xfrm>
            <a:off x="6934200" y="32258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66FF"/>
                </a:solidFill>
              </a:rPr>
              <a:t>M/M/10/10</a:t>
            </a:r>
          </a:p>
        </p:txBody>
      </p:sp>
      <p:sp>
        <p:nvSpPr>
          <p:cNvPr id="646226" name="Line 82"/>
          <p:cNvSpPr>
            <a:spLocks noChangeShapeType="1"/>
          </p:cNvSpPr>
          <p:nvPr/>
        </p:nvSpPr>
        <p:spPr bwMode="auto">
          <a:xfrm flipV="1">
            <a:off x="4445000" y="2578100"/>
            <a:ext cx="38100" cy="161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6227" name="Line 83"/>
          <p:cNvSpPr>
            <a:spLocks noChangeShapeType="1"/>
          </p:cNvSpPr>
          <p:nvPr/>
        </p:nvSpPr>
        <p:spPr bwMode="auto">
          <a:xfrm flipV="1">
            <a:off x="7658100" y="2413000"/>
            <a:ext cx="25400" cy="83185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6228" name="Text Box 84"/>
          <p:cNvSpPr txBox="1">
            <a:spLocks noChangeArrowheads="1"/>
          </p:cNvSpPr>
          <p:nvPr/>
        </p:nvSpPr>
        <p:spPr bwMode="auto">
          <a:xfrm>
            <a:off x="723900" y="1600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</a:rPr>
              <a:t>M/M/1/40</a:t>
            </a:r>
          </a:p>
        </p:txBody>
      </p:sp>
      <p:sp>
        <p:nvSpPr>
          <p:cNvPr id="646229" name="Line 85"/>
          <p:cNvSpPr>
            <a:spLocks noChangeShapeType="1"/>
          </p:cNvSpPr>
          <p:nvPr/>
        </p:nvSpPr>
        <p:spPr bwMode="auto">
          <a:xfrm>
            <a:off x="1917700" y="1905000"/>
            <a:ext cx="952500" cy="482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46230" name="Object 86"/>
          <p:cNvGraphicFramePr>
            <a:graphicFrameLocks noChangeAspect="1"/>
          </p:cNvGraphicFramePr>
          <p:nvPr>
            <p:ph sz="half" idx="2"/>
          </p:nvPr>
        </p:nvGraphicFramePr>
        <p:xfrm>
          <a:off x="6813550" y="6324600"/>
          <a:ext cx="546100" cy="295275"/>
        </p:xfrm>
        <a:graphic>
          <a:graphicData uri="http://schemas.openxmlformats.org/presentationml/2006/ole">
            <p:oleObj spid="_x0000_s142340" name="Equation" r:id="rId6" imgW="469800" imgH="253800" progId="Equation.DSMT4">
              <p:embed/>
            </p:oleObj>
          </a:graphicData>
        </a:graphic>
      </p:graphicFrame>
      <p:sp>
        <p:nvSpPr>
          <p:cNvPr id="646232" name="Text Box 88"/>
          <p:cNvSpPr txBox="1">
            <a:spLocks noChangeArrowheads="1"/>
          </p:cNvSpPr>
          <p:nvPr/>
        </p:nvSpPr>
        <p:spPr bwMode="auto">
          <a:xfrm>
            <a:off x="6134100" y="2222500"/>
            <a:ext cx="609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66FF"/>
                </a:solidFill>
              </a:rPr>
              <a:t>K=20</a:t>
            </a:r>
          </a:p>
        </p:txBody>
      </p:sp>
      <p:sp>
        <p:nvSpPr>
          <p:cNvPr id="646235" name="Text Box 91"/>
          <p:cNvSpPr txBox="1">
            <a:spLocks noChangeArrowheads="1"/>
          </p:cNvSpPr>
          <p:nvPr/>
        </p:nvSpPr>
        <p:spPr bwMode="auto">
          <a:xfrm>
            <a:off x="5067300" y="2286000"/>
            <a:ext cx="609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66FF"/>
                </a:solidFill>
              </a:rPr>
              <a:t>K=30</a:t>
            </a:r>
          </a:p>
        </p:txBody>
      </p:sp>
      <p:sp>
        <p:nvSpPr>
          <p:cNvPr id="646238" name="Text Box 94"/>
          <p:cNvSpPr txBox="1">
            <a:spLocks noChangeArrowheads="1"/>
          </p:cNvSpPr>
          <p:nvPr/>
        </p:nvSpPr>
        <p:spPr bwMode="auto">
          <a:xfrm>
            <a:off x="3898900" y="2006600"/>
            <a:ext cx="609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33CC33"/>
                </a:solidFill>
              </a:rPr>
              <a:t>c=30</a:t>
            </a:r>
          </a:p>
        </p:txBody>
      </p:sp>
      <p:sp>
        <p:nvSpPr>
          <p:cNvPr id="646239" name="Text Box 95"/>
          <p:cNvSpPr txBox="1">
            <a:spLocks noChangeArrowheads="1"/>
          </p:cNvSpPr>
          <p:nvPr/>
        </p:nvSpPr>
        <p:spPr bwMode="auto">
          <a:xfrm>
            <a:off x="3594100" y="1701800"/>
            <a:ext cx="609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33CC33"/>
                </a:solidFill>
              </a:rPr>
              <a:t>c=20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11107738" y="4222750"/>
          <a:ext cx="211137" cy="241300"/>
        </p:xfrm>
        <a:graphic>
          <a:graphicData uri="http://schemas.openxmlformats.org/presentationml/2006/ole">
            <p:oleObj spid="_x0000_s144386" name="Equation" r:id="rId4" imgW="177480" imgH="203040" progId="Equation.DSMT4">
              <p:embed/>
            </p:oleObj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6815138" y="6864350"/>
          <a:ext cx="211137" cy="241300"/>
        </p:xfrm>
        <a:graphic>
          <a:graphicData uri="http://schemas.openxmlformats.org/presentationml/2006/ole">
            <p:oleObj spid="_x0000_s144387" name="Equation" r:id="rId5" imgW="177480" imgH="203040" progId="Equation.DSMT4">
              <p:embed/>
            </p:oleObj>
          </a:graphicData>
        </a:graphic>
      </p:graphicFrame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1107738" y="6877050"/>
          <a:ext cx="211137" cy="241300"/>
        </p:xfrm>
        <a:graphic>
          <a:graphicData uri="http://schemas.openxmlformats.org/presentationml/2006/ole">
            <p:oleObj spid="_x0000_s144388" name="Equation" r:id="rId6" imgW="177480" imgH="203040" progId="Equation.DSMT4">
              <p:embed/>
            </p:oleObj>
          </a:graphicData>
        </a:graphic>
      </p:graphicFrame>
      <p:sp>
        <p:nvSpPr>
          <p:cNvPr id="7174" name="Title 1"/>
          <p:cNvSpPr>
            <a:spLocks/>
          </p:cNvSpPr>
          <p:nvPr/>
        </p:nvSpPr>
        <p:spPr bwMode="auto">
          <a:xfrm>
            <a:off x="446088" y="57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b="1" dirty="0" smtClean="0">
                <a:latin typeface="Comic Sans MS" pitchFamily="66" charset="0"/>
              </a:rPr>
              <a:t>Using a Brownian Bridge</a:t>
            </a:r>
            <a:endParaRPr lang="he-IL" sz="3200" b="1" dirty="0">
              <a:latin typeface="Comic Sans MS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81000" y="685800"/>
            <a:ext cx="8229600" cy="2133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Theorem:</a:t>
            </a:r>
          </a:p>
          <a:p>
            <a:pPr>
              <a:buNone/>
            </a:pPr>
            <a:endParaRPr lang="en-US" sz="2000" dirty="0" smtClean="0">
              <a:latin typeface="Cooper Black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117600" y="1131887"/>
          <a:ext cx="3454400" cy="849313"/>
        </p:xfrm>
        <a:graphic>
          <a:graphicData uri="http://schemas.openxmlformats.org/presentationml/2006/ole">
            <p:oleObj spid="_x0000_s144389" name="Equation" r:id="rId7" imgW="1752480" imgH="431640" progId="Equation.DSMT4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oper Black" pitchFamily="18" charset="0"/>
              </a:rPr>
              <a:t>Proof Outline:</a:t>
            </a:r>
            <a:endParaRPr lang="en-US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28600" y="2590800"/>
          <a:ext cx="8153400" cy="931863"/>
        </p:xfrm>
        <a:graphic>
          <a:graphicData uri="http://schemas.openxmlformats.org/presentationml/2006/ole">
            <p:oleObj spid="_x0000_s144390" name="Equation" r:id="rId8" imgW="5524200" imgH="634680" progId="Equation.DSMT4">
              <p:embed/>
            </p:oleObj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2819400" y="4038600"/>
          <a:ext cx="4537219" cy="1219200"/>
        </p:xfrm>
        <a:graphic>
          <a:graphicData uri="http://schemas.openxmlformats.org/presentationml/2006/ole">
            <p:oleObj spid="_x0000_s144391" name="Equation" r:id="rId9" imgW="2070000" imgH="558720" progId="Equation.DSMT4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953000" y="1295400"/>
          <a:ext cx="3721100" cy="612775"/>
        </p:xfrm>
        <a:graphic>
          <a:graphicData uri="http://schemas.openxmlformats.org/presentationml/2006/ole">
            <p:oleObj spid="_x0000_s144392" name="Equation" r:id="rId10" imgW="1917360" imgH="3171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441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Brownian Bridge: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895600"/>
            <a:ext cx="4540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Queues and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 cstate="print"/>
          <a:srcRect l="21303" t="48958" r="51171" b="17708"/>
          <a:stretch>
            <a:fillRect/>
          </a:stretch>
        </p:blipFill>
        <p:spPr bwMode="auto">
          <a:xfrm>
            <a:off x="4953000" y="40386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 l="19912" t="30208" r="43778" b="15625"/>
          <a:stretch>
            <a:fillRect/>
          </a:stretch>
        </p:blipFill>
        <p:spPr bwMode="auto">
          <a:xfrm>
            <a:off x="304800" y="609601"/>
            <a:ext cx="2667000" cy="22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4" cstate="print"/>
          <a:srcRect l="14641" t="31177" r="69918" b="55854"/>
          <a:stretch>
            <a:fillRect/>
          </a:stretch>
        </p:blipFill>
        <p:spPr bwMode="auto">
          <a:xfrm>
            <a:off x="3200400" y="35052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  <a:ea typeface="+mn-ea"/>
                <a:cs typeface="+mn-cs"/>
              </a:rPr>
              <a:t>The GI/G/1/K Queue</a:t>
            </a:r>
            <a:endParaRPr lang="en-US" sz="2800" b="1" dirty="0"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2286000" y="4724400"/>
          <a:ext cx="922337" cy="890587"/>
        </p:xfrm>
        <a:graphic>
          <a:graphicData uri="http://schemas.openxmlformats.org/presentationml/2006/ole">
            <p:oleObj spid="_x0000_s146434" name="Equation" r:id="rId3" imgW="431640" imgH="419040" progId="Equation.DSMT4">
              <p:embed/>
            </p:oleObj>
          </a:graphicData>
        </a:graphic>
      </p:graphicFrame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651249" y="1295400"/>
            <a:ext cx="2133600" cy="1219200"/>
            <a:chOff x="1565" y="1344"/>
            <a:chExt cx="590" cy="317"/>
          </a:xfrm>
        </p:grpSpPr>
        <p:sp>
          <p:nvSpPr>
            <p:cNvPr id="6" name="Oval 41"/>
            <p:cNvSpPr>
              <a:spLocks noChangeArrowheads="1"/>
            </p:cNvSpPr>
            <p:nvPr/>
          </p:nvSpPr>
          <p:spPr bwMode="auto">
            <a:xfrm>
              <a:off x="1837" y="1344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1565" y="134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>
              <a:off x="1791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 flipH="1">
              <a:off x="1565" y="1661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Line 226"/>
          <p:cNvSpPr>
            <a:spLocks noChangeShapeType="1"/>
          </p:cNvSpPr>
          <p:nvPr/>
        </p:nvSpPr>
        <p:spPr bwMode="auto">
          <a:xfrm>
            <a:off x="2838449" y="1905000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26"/>
          <p:cNvSpPr>
            <a:spLocks noChangeShapeType="1"/>
          </p:cNvSpPr>
          <p:nvPr/>
        </p:nvSpPr>
        <p:spPr bwMode="auto">
          <a:xfrm>
            <a:off x="5784849" y="1905000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119"/>
          <p:cNvGraphicFramePr>
            <a:graphicFrameLocks noChangeAspect="1"/>
          </p:cNvGraphicFramePr>
          <p:nvPr/>
        </p:nvGraphicFramePr>
        <p:xfrm>
          <a:off x="1905000" y="1589088"/>
          <a:ext cx="799233" cy="544512"/>
        </p:xfrm>
        <a:graphic>
          <a:graphicData uri="http://schemas.openxmlformats.org/presentationml/2006/ole">
            <p:oleObj spid="_x0000_s146435" name="Equation" r:id="rId4" imgW="355320" imgH="241200" progId="Equation.DSMT4">
              <p:embed/>
            </p:oleObj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6583361" y="1752600"/>
          <a:ext cx="573088" cy="366712"/>
        </p:xfrm>
        <a:graphic>
          <a:graphicData uri="http://schemas.openxmlformats.org/presentationml/2006/ole">
            <p:oleObj spid="_x0000_s146436" name="Equation" r:id="rId5" imgW="317160" imgH="20304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880542" y="1676400"/>
          <a:ext cx="788420" cy="533400"/>
        </p:xfrm>
        <a:graphic>
          <a:graphicData uri="http://schemas.openxmlformats.org/presentationml/2006/ole">
            <p:oleObj spid="_x0000_s146437" name="Equation" r:id="rId6" imgW="355320" imgH="241200" progId="Equation.DSMT4">
              <p:embed/>
            </p:oleObj>
          </a:graphicData>
        </a:graphic>
      </p:graphicFrame>
      <p:sp>
        <p:nvSpPr>
          <p:cNvPr id="20" name="Line 34"/>
          <p:cNvSpPr>
            <a:spLocks noChangeShapeType="1"/>
          </p:cNvSpPr>
          <p:nvPr/>
        </p:nvSpPr>
        <p:spPr bwMode="auto">
          <a:xfrm flipH="1">
            <a:off x="4260849" y="1371600"/>
            <a:ext cx="0" cy="1066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79848" y="2514599"/>
          <a:ext cx="417513" cy="415291"/>
        </p:xfrm>
        <a:graphic>
          <a:graphicData uri="http://schemas.openxmlformats.org/presentationml/2006/ole">
            <p:oleObj spid="_x0000_s146438" name="Equation" r:id="rId7" imgW="164880" imgH="164880" progId="Equation.DSMT4">
              <p:embed/>
            </p:oleObj>
          </a:graphicData>
        </a:graphic>
      </p:graphicFrame>
      <p:sp>
        <p:nvSpPr>
          <p:cNvPr id="23" name="Line 34"/>
          <p:cNvSpPr>
            <a:spLocks noChangeShapeType="1"/>
          </p:cNvSpPr>
          <p:nvPr/>
        </p:nvSpPr>
        <p:spPr bwMode="auto">
          <a:xfrm flipH="1">
            <a:off x="3956049" y="1371600"/>
            <a:ext cx="0" cy="1066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H="1">
            <a:off x="4108449" y="1371600"/>
            <a:ext cx="0" cy="1066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26"/>
          <p:cNvSpPr>
            <a:spLocks noChangeShapeType="1"/>
          </p:cNvSpPr>
          <p:nvPr/>
        </p:nvSpPr>
        <p:spPr bwMode="auto">
          <a:xfrm flipH="1">
            <a:off x="3581400" y="2209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67000" y="2983468"/>
            <a:ext cx="18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Overflows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27" name="Object 119"/>
          <p:cNvGraphicFramePr>
            <a:graphicFrameLocks noChangeAspect="1"/>
          </p:cNvGraphicFramePr>
          <p:nvPr/>
        </p:nvGraphicFramePr>
        <p:xfrm>
          <a:off x="5410200" y="5638800"/>
          <a:ext cx="2211388" cy="763587"/>
        </p:xfrm>
        <a:graphic>
          <a:graphicData uri="http://schemas.openxmlformats.org/presentationml/2006/ole">
            <p:oleObj spid="_x0000_s146439" name="Equation" r:id="rId8" imgW="1143000" imgH="39348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47800" y="4999335"/>
            <a:ext cx="122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Load: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Squared coefficients of variation: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28" name="Object 21"/>
          <p:cNvGraphicFramePr>
            <a:graphicFrameLocks noChangeAspect="1"/>
          </p:cNvGraphicFramePr>
          <p:nvPr/>
        </p:nvGraphicFramePr>
        <p:xfrm>
          <a:off x="2514600" y="4038600"/>
          <a:ext cx="2843212" cy="492125"/>
        </p:xfrm>
        <a:graphic>
          <a:graphicData uri="http://schemas.openxmlformats.org/presentationml/2006/ole">
            <p:oleObj spid="_x0000_s146441" name="Equation" r:id="rId9" imgW="1168200" imgH="20304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71600" y="4114800"/>
            <a:ext cx="122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Buffer: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2133600"/>
            <a:ext cx="18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Outputs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2209800"/>
            <a:ext cx="18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Arrivals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895600"/>
            <a:ext cx="422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Variance of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  <a:ea typeface="+mn-ea"/>
                <a:cs typeface="+mn-cs"/>
              </a:rPr>
              <a:t>Variance of Outputs</a:t>
            </a:r>
            <a:endParaRPr lang="en-US" sz="3200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30225" y="3171825"/>
            <a:ext cx="36607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525462" y="1460500"/>
            <a:ext cx="0" cy="170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522287" y="1325563"/>
            <a:ext cx="3581400" cy="11890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25462" y="1328737"/>
            <a:ext cx="3581400" cy="1838325"/>
          </a:xfrm>
          <a:custGeom>
            <a:avLst/>
            <a:gdLst>
              <a:gd name="T0" fmla="*/ 0 w 2256"/>
              <a:gd name="T1" fmla="*/ 2147483647 h 1158"/>
              <a:gd name="T2" fmla="*/ 2147483647 w 2256"/>
              <a:gd name="T3" fmla="*/ 2147483647 h 1158"/>
              <a:gd name="T4" fmla="*/ 2147483647 w 2256"/>
              <a:gd name="T5" fmla="*/ 2147483647 h 1158"/>
              <a:gd name="T6" fmla="*/ 2147483647 w 2256"/>
              <a:gd name="T7" fmla="*/ 2147483647 h 1158"/>
              <a:gd name="T8" fmla="*/ 2147483647 w 2256"/>
              <a:gd name="T9" fmla="*/ 2147483647 h 1158"/>
              <a:gd name="T10" fmla="*/ 2147483647 w 2256"/>
              <a:gd name="T11" fmla="*/ 2147483647 h 1158"/>
              <a:gd name="T12" fmla="*/ 2147483647 w 2256"/>
              <a:gd name="T13" fmla="*/ 0 h 1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6"/>
              <a:gd name="T22" fmla="*/ 0 h 1158"/>
              <a:gd name="T23" fmla="*/ 2256 w 2256"/>
              <a:gd name="T24" fmla="*/ 1158 h 11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6" h="1158">
                <a:moveTo>
                  <a:pt x="0" y="1158"/>
                </a:moveTo>
                <a:cubicBezTo>
                  <a:pt x="53" y="1090"/>
                  <a:pt x="106" y="1022"/>
                  <a:pt x="198" y="942"/>
                </a:cubicBezTo>
                <a:cubicBezTo>
                  <a:pt x="290" y="862"/>
                  <a:pt x="428" y="752"/>
                  <a:pt x="552" y="678"/>
                </a:cubicBezTo>
                <a:cubicBezTo>
                  <a:pt x="676" y="604"/>
                  <a:pt x="810" y="555"/>
                  <a:pt x="942" y="498"/>
                </a:cubicBezTo>
                <a:cubicBezTo>
                  <a:pt x="1074" y="441"/>
                  <a:pt x="1197" y="393"/>
                  <a:pt x="1344" y="336"/>
                </a:cubicBezTo>
                <a:cubicBezTo>
                  <a:pt x="1491" y="279"/>
                  <a:pt x="1672" y="212"/>
                  <a:pt x="1824" y="156"/>
                </a:cubicBezTo>
                <a:cubicBezTo>
                  <a:pt x="1976" y="100"/>
                  <a:pt x="2116" y="50"/>
                  <a:pt x="225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292225" y="1066800"/>
          <a:ext cx="1222375" cy="438150"/>
        </p:xfrm>
        <a:graphic>
          <a:graphicData uri="http://schemas.openxmlformats.org/presentationml/2006/ole">
            <p:oleObj spid="_x0000_s24578" name="Equation" r:id="rId3" imgW="672840" imgH="241200" progId="Equation.DSMT4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117975" y="3233737"/>
          <a:ext cx="149225" cy="257175"/>
        </p:xfrm>
        <a:graphic>
          <a:graphicData uri="http://schemas.openxmlformats.org/presentationml/2006/ole">
            <p:oleObj spid="_x0000_s24579" name="Equation" r:id="rId4" imgW="88560" imgH="152280" progId="Equation.DSMT4">
              <p:embed/>
            </p:oleObj>
          </a:graphicData>
        </a:graphic>
      </p:graphicFrame>
      <p:graphicFrame>
        <p:nvGraphicFramePr>
          <p:cNvPr id="10" name="Object 83"/>
          <p:cNvGraphicFramePr>
            <a:graphicFrameLocks noChangeAspect="1"/>
          </p:cNvGraphicFramePr>
          <p:nvPr/>
        </p:nvGraphicFramePr>
        <p:xfrm>
          <a:off x="53975" y="1065213"/>
          <a:ext cx="1266825" cy="468312"/>
        </p:xfrm>
        <a:graphic>
          <a:graphicData uri="http://schemas.openxmlformats.org/presentationml/2006/ole">
            <p:oleObj spid="_x0000_s24580" name="Equation" r:id="rId5" imgW="685800" imgH="253800" progId="Equation.DSMT4">
              <p:embed/>
            </p:oleObj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5851525" y="2469595"/>
          <a:ext cx="2301875" cy="566737"/>
        </p:xfrm>
        <a:graphic>
          <a:graphicData uri="http://schemas.openxmlformats.org/presentationml/2006/ole">
            <p:oleObj spid="_x0000_s24581" name="Equation" r:id="rId6" imgW="1079280" imgH="266400" progId="Equation.DSMT4">
              <p:embed/>
            </p:oleObj>
          </a:graphicData>
        </a:graphic>
      </p:graphicFrame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9688" y="4121150"/>
            <a:ext cx="87836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* Stationary </a:t>
            </a:r>
            <a:r>
              <a:rPr lang="en-US" dirty="0"/>
              <a:t>stable M/M/1, D(t) is </a:t>
            </a:r>
            <a:r>
              <a:rPr lang="en-US" dirty="0" err="1"/>
              <a:t>PoissonProcess</a:t>
            </a:r>
            <a:r>
              <a:rPr lang="en-US" dirty="0"/>
              <a:t>(   ):</a:t>
            </a:r>
          </a:p>
          <a:p>
            <a:pPr rtl="0">
              <a:spcBef>
                <a:spcPct val="50000"/>
              </a:spcBef>
            </a:pPr>
            <a:r>
              <a:rPr lang="en-US" dirty="0" smtClean="0"/>
              <a:t>* Stationary </a:t>
            </a:r>
            <a:r>
              <a:rPr lang="en-US" dirty="0"/>
              <a:t>M/M/1/1 </a:t>
            </a:r>
            <a:r>
              <a:rPr lang="en-US" dirty="0" smtClean="0"/>
              <a:t>with             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D(t) is </a:t>
            </a:r>
            <a:r>
              <a:rPr lang="en-US" dirty="0" err="1"/>
              <a:t>RenewalProcess</a:t>
            </a:r>
            <a:r>
              <a:rPr lang="en-US" dirty="0"/>
              <a:t>(</a:t>
            </a:r>
            <a:r>
              <a:rPr lang="en-US" dirty="0" err="1"/>
              <a:t>Erlang</a:t>
            </a:r>
            <a:r>
              <a:rPr lang="en-US" dirty="0"/>
              <a:t>(2,   )): </a:t>
            </a:r>
          </a:p>
        </p:txBody>
      </p:sp>
      <p:graphicFrame>
        <p:nvGraphicFramePr>
          <p:cNvPr id="15" name="Object 89"/>
          <p:cNvGraphicFramePr>
            <a:graphicFrameLocks noChangeAspect="1"/>
          </p:cNvGraphicFramePr>
          <p:nvPr/>
        </p:nvGraphicFramePr>
        <p:xfrm>
          <a:off x="4724400" y="4191000"/>
          <a:ext cx="206206" cy="261937"/>
        </p:xfrm>
        <a:graphic>
          <a:graphicData uri="http://schemas.openxmlformats.org/presentationml/2006/ole">
            <p:oleObj spid="_x0000_s24582" name="Equation" r:id="rId7" imgW="139680" imgH="177480" progId="Equation.DSMT4">
              <p:embed/>
            </p:oleObj>
          </a:graphicData>
        </a:graphic>
      </p:graphicFrame>
      <p:graphicFrame>
        <p:nvGraphicFramePr>
          <p:cNvPr id="16" name="Object 90"/>
          <p:cNvGraphicFramePr>
            <a:graphicFrameLocks noChangeAspect="1"/>
          </p:cNvGraphicFramePr>
          <p:nvPr/>
        </p:nvGraphicFramePr>
        <p:xfrm>
          <a:off x="2690812" y="4572000"/>
          <a:ext cx="661988" cy="341313"/>
        </p:xfrm>
        <a:graphic>
          <a:graphicData uri="http://schemas.openxmlformats.org/presentationml/2006/ole">
            <p:oleObj spid="_x0000_s24583" name="Equation" r:id="rId8" imgW="393480" imgH="203040" progId="Equation.DSMT4">
              <p:embed/>
            </p:oleObj>
          </a:graphicData>
        </a:graphic>
      </p:graphicFrame>
      <p:graphicFrame>
        <p:nvGraphicFramePr>
          <p:cNvPr id="17" name="Object 91"/>
          <p:cNvGraphicFramePr>
            <a:graphicFrameLocks noChangeAspect="1"/>
          </p:cNvGraphicFramePr>
          <p:nvPr/>
        </p:nvGraphicFramePr>
        <p:xfrm>
          <a:off x="4114800" y="4883150"/>
          <a:ext cx="174963" cy="222250"/>
        </p:xfrm>
        <a:graphic>
          <a:graphicData uri="http://schemas.openxmlformats.org/presentationml/2006/ole">
            <p:oleObj spid="_x0000_s24584" name="Equation" r:id="rId9" imgW="139680" imgH="177480" progId="Equation.DSMT4">
              <p:embed/>
            </p:oleObj>
          </a:graphicData>
        </a:graphic>
      </p:graphicFrame>
      <p:graphicFrame>
        <p:nvGraphicFramePr>
          <p:cNvPr id="18" name="Object 92"/>
          <p:cNvGraphicFramePr>
            <a:graphicFrameLocks noChangeAspect="1"/>
          </p:cNvGraphicFramePr>
          <p:nvPr/>
        </p:nvGraphicFramePr>
        <p:xfrm>
          <a:off x="4648200" y="4673600"/>
          <a:ext cx="3052763" cy="660400"/>
        </p:xfrm>
        <a:graphic>
          <a:graphicData uri="http://schemas.openxmlformats.org/presentationml/2006/ole">
            <p:oleObj spid="_x0000_s24585" name="Equation" r:id="rId10" imgW="1815840" imgH="393480" progId="Equation.DSMT4">
              <p:embed/>
            </p:oleObj>
          </a:graphicData>
        </a:graphic>
      </p:graphicFrame>
      <p:graphicFrame>
        <p:nvGraphicFramePr>
          <p:cNvPr id="19" name="Object 94"/>
          <p:cNvGraphicFramePr>
            <a:graphicFrameLocks noChangeAspect="1"/>
          </p:cNvGraphicFramePr>
          <p:nvPr/>
        </p:nvGraphicFramePr>
        <p:xfrm>
          <a:off x="5083175" y="4148137"/>
          <a:ext cx="1622425" cy="423863"/>
        </p:xfrm>
        <a:graphic>
          <a:graphicData uri="http://schemas.openxmlformats.org/presentationml/2006/ole">
            <p:oleObj spid="_x0000_s24586" name="Equation" r:id="rId11" imgW="965160" imgH="253800" progId="Equation.DSMT4">
              <p:embed/>
            </p:oleObj>
          </a:graphicData>
        </a:graphic>
      </p:graphicFrame>
      <p:graphicFrame>
        <p:nvGraphicFramePr>
          <p:cNvPr id="20" name="Object 94"/>
          <p:cNvGraphicFramePr>
            <a:graphicFrameLocks noChangeAspect="1"/>
          </p:cNvGraphicFramePr>
          <p:nvPr/>
        </p:nvGraphicFramePr>
        <p:xfrm>
          <a:off x="7973453" y="4114800"/>
          <a:ext cx="941947" cy="512763"/>
        </p:xfrm>
        <a:graphic>
          <a:graphicData uri="http://schemas.openxmlformats.org/presentationml/2006/ole">
            <p:oleObj spid="_x0000_s24587" name="Equation" r:id="rId12" imgW="393480" imgH="215640" progId="Equation.DSMT4">
              <p:embed/>
            </p:oleObj>
          </a:graphicData>
        </a:graphic>
      </p:graphicFrame>
      <p:graphicFrame>
        <p:nvGraphicFramePr>
          <p:cNvPr id="21" name="Object 94"/>
          <p:cNvGraphicFramePr>
            <a:graphicFrameLocks noChangeAspect="1"/>
          </p:cNvGraphicFramePr>
          <p:nvPr/>
        </p:nvGraphicFramePr>
        <p:xfrm>
          <a:off x="7939087" y="4724400"/>
          <a:ext cx="976313" cy="596945"/>
        </p:xfrm>
        <a:graphic>
          <a:graphicData uri="http://schemas.openxmlformats.org/presentationml/2006/ole">
            <p:oleObj spid="_x0000_s24588" name="Equation" r:id="rId13" imgW="495000" imgH="304560" progId="Equation.DSMT4">
              <p:embed/>
            </p:oleObj>
          </a:graphicData>
        </a:graphic>
      </p:graphicFrame>
      <p:graphicFrame>
        <p:nvGraphicFramePr>
          <p:cNvPr id="22" name="Object 96"/>
          <p:cNvGraphicFramePr>
            <a:graphicFrameLocks noChangeAspect="1"/>
          </p:cNvGraphicFramePr>
          <p:nvPr/>
        </p:nvGraphicFramePr>
        <p:xfrm>
          <a:off x="4705350" y="5715000"/>
          <a:ext cx="2076450" cy="576263"/>
        </p:xfrm>
        <a:graphic>
          <a:graphicData uri="http://schemas.openxmlformats.org/presentationml/2006/ole">
            <p:oleObj spid="_x0000_s24589" name="Equation" r:id="rId14" imgW="1193760" imgH="330120" progId="Equation.DSMT4">
              <p:embed/>
            </p:oleObj>
          </a:graphicData>
        </a:graphic>
      </p:graphicFrame>
      <p:sp>
        <p:nvSpPr>
          <p:cNvPr id="23" name="Text Box 97"/>
          <p:cNvSpPr txBox="1">
            <a:spLocks noChangeArrowheads="1"/>
          </p:cNvSpPr>
          <p:nvPr/>
        </p:nvSpPr>
        <p:spPr bwMode="auto">
          <a:xfrm>
            <a:off x="304800" y="5867400"/>
            <a:ext cx="4648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dirty="0" smtClean="0">
                <a:ea typeface="MS Pゴシック" pitchFamily="-92" charset="-128"/>
              </a:rPr>
              <a:t>* In general, for renewal process with            </a:t>
            </a:r>
            <a:r>
              <a:rPr lang="en-US" b="1" dirty="0" smtClean="0">
                <a:ea typeface="MS Pゴシック" pitchFamily="-92" charset="-128"/>
              </a:rPr>
              <a:t>:</a:t>
            </a:r>
            <a:endParaRPr lang="en-US" b="1" dirty="0">
              <a:ea typeface="MS Pゴシック" pitchFamily="-9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63362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The output process of most </a:t>
            </a:r>
            <a:r>
              <a:rPr lang="en-US" dirty="0" err="1" smtClean="0"/>
              <a:t>queueing</a:t>
            </a:r>
            <a:r>
              <a:rPr lang="en-US" dirty="0" smtClean="0"/>
              <a:t> systems is NOT renewal</a:t>
            </a:r>
            <a:endParaRPr lang="en-US" dirty="0"/>
          </a:p>
        </p:txBody>
      </p:sp>
      <p:graphicFrame>
        <p:nvGraphicFramePr>
          <p:cNvPr id="25" name="Object 90"/>
          <p:cNvGraphicFramePr>
            <a:graphicFrameLocks noChangeAspect="1"/>
          </p:cNvGraphicFramePr>
          <p:nvPr/>
        </p:nvGraphicFramePr>
        <p:xfrm>
          <a:off x="3876675" y="5864225"/>
          <a:ext cx="619125" cy="384175"/>
        </p:xfrm>
        <a:graphic>
          <a:graphicData uri="http://schemas.openxmlformats.org/presentationml/2006/ole">
            <p:oleObj spid="_x0000_s24590" name="Equation" r:id="rId15" imgW="368280" imgH="2286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2578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Asymptotic Variance</a:t>
            </a:r>
            <a:endParaRPr lang="en-US" b="1" u="sng" dirty="0"/>
          </a:p>
        </p:txBody>
      </p:sp>
      <p:graphicFrame>
        <p:nvGraphicFramePr>
          <p:cNvPr id="27" name="Object 21"/>
          <p:cNvGraphicFramePr>
            <a:graphicFrameLocks noChangeAspect="1"/>
          </p:cNvGraphicFramePr>
          <p:nvPr/>
        </p:nvGraphicFramePr>
        <p:xfrm>
          <a:off x="5607050" y="1459943"/>
          <a:ext cx="2774950" cy="970541"/>
        </p:xfrm>
        <a:graphic>
          <a:graphicData uri="http://schemas.openxmlformats.org/presentationml/2006/ole">
            <p:oleObj spid="_x0000_s24591" name="Equation" r:id="rId16" imgW="1193760" imgH="41904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3745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Simple Examples: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Notes: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3" grpId="0"/>
      <p:bldP spid="24" grpId="0"/>
      <p:bldP spid="26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  <a:ea typeface="+mn-ea"/>
                <a:cs typeface="+mn-cs"/>
              </a:rPr>
              <a:t>Asymptotic Variance when</a:t>
            </a:r>
            <a:endParaRPr lang="en-US" sz="3200" b="1" dirty="0"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4" name="Object 21"/>
          <p:cNvGraphicFramePr>
            <a:graphicFrameLocks noChangeAspect="1"/>
          </p:cNvGraphicFramePr>
          <p:nvPr>
            <p:ph idx="1"/>
          </p:nvPr>
        </p:nvGraphicFramePr>
        <p:xfrm>
          <a:off x="7315200" y="228600"/>
          <a:ext cx="785395" cy="447675"/>
        </p:xfrm>
        <a:graphic>
          <a:graphicData uri="http://schemas.openxmlformats.org/presentationml/2006/ole">
            <p:oleObj spid="_x0000_s135170" name="Equation" r:id="rId3" imgW="355320" imgH="203040" progId="Equation.DSMT4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300162" y="1409700"/>
          <a:ext cx="6700838" cy="1181100"/>
        </p:xfrm>
        <a:graphic>
          <a:graphicData uri="http://schemas.openxmlformats.org/presentationml/2006/ole">
            <p:oleObj spid="_x0000_s135171" name="Equation" r:id="rId4" imgW="3619440" imgH="634680" progId="Equation.DSMT4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143000" y="2667000"/>
          <a:ext cx="1168942" cy="533400"/>
        </p:xfrm>
        <a:graphic>
          <a:graphicData uri="http://schemas.openxmlformats.org/presentationml/2006/ole">
            <p:oleObj spid="_x0000_s135172" name="Equation" r:id="rId5" imgW="558720" imgH="253800" progId="Equation.DSMT4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206500" y="4267200"/>
          <a:ext cx="1144588" cy="522288"/>
        </p:xfrm>
        <a:graphic>
          <a:graphicData uri="http://schemas.openxmlformats.org/presentationml/2006/ole">
            <p:oleObj spid="_x0000_s135173" name="Equation" r:id="rId6" imgW="558720" imgH="253800" progId="Equation.DSMT4">
              <p:embed/>
            </p:oleObj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1066800" y="974725"/>
          <a:ext cx="1601788" cy="396875"/>
        </p:xfrm>
        <a:graphic>
          <a:graphicData uri="http://schemas.openxmlformats.org/presentationml/2006/ole">
            <p:oleObj spid="_x0000_s135174" name="Equation" r:id="rId7" imgW="825480" imgH="20304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524000" y="3886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finite time,  server busy forever…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43000" y="5574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is approximately the same as                     when                  or    </a:t>
            </a:r>
            <a:endParaRPr lang="en-US" dirty="0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5867400" y="5549900"/>
          <a:ext cx="901700" cy="469900"/>
        </p:xfrm>
        <a:graphic>
          <a:graphicData uri="http://schemas.openxmlformats.org/presentationml/2006/ole">
            <p:oleObj spid="_x0000_s135175" name="Equation" r:id="rId8" imgW="393480" imgH="203040" progId="Equation.DSMT4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4344988" y="5561013"/>
          <a:ext cx="989012" cy="382587"/>
        </p:xfrm>
        <a:graphic>
          <a:graphicData uri="http://schemas.openxmlformats.org/presentationml/2006/ole">
            <p:oleObj spid="_x0000_s135176" name="Equation" r:id="rId9" imgW="431640" imgH="164880" progId="Equation.DSMT4">
              <p:embed/>
            </p:oleObj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1233488" y="5486400"/>
          <a:ext cx="349250" cy="500062"/>
        </p:xfrm>
        <a:graphic>
          <a:graphicData uri="http://schemas.openxmlformats.org/presentationml/2006/ole">
            <p:oleObj spid="_x0000_s135177" name="Equation" r:id="rId10" imgW="152280" imgH="215640" progId="Equation.DSMT4">
              <p:embed/>
            </p:oleObj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990600" y="3429000"/>
          <a:ext cx="1601787" cy="396875"/>
        </p:xfrm>
        <a:graphic>
          <a:graphicData uri="http://schemas.openxmlformats.org/presentationml/2006/ole">
            <p:oleObj spid="_x0000_s135178" name="Equation" r:id="rId11" imgW="825480" imgH="203040" progId="Equation.DSMT4">
              <p:embed/>
            </p:oleObj>
          </a:graphicData>
        </a:graphic>
      </p:graphicFrame>
      <p:graphicFrame>
        <p:nvGraphicFramePr>
          <p:cNvPr id="45" name="Object 21"/>
          <p:cNvGraphicFramePr>
            <a:graphicFrameLocks noChangeAspect="1"/>
          </p:cNvGraphicFramePr>
          <p:nvPr/>
        </p:nvGraphicFramePr>
        <p:xfrm>
          <a:off x="990600" y="4953000"/>
          <a:ext cx="838200" cy="322262"/>
        </p:xfrm>
        <a:graphic>
          <a:graphicData uri="http://schemas.openxmlformats.org/presentationml/2006/ole">
            <p:oleObj spid="_x0000_s135179" name="Equation" r:id="rId12" imgW="431640" imgH="164880" progId="Equation.DSMT4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990600" y="4953000"/>
            <a:ext cx="7467600" cy="1447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90600" y="3429000"/>
            <a:ext cx="7467600" cy="1447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90600" y="914400"/>
            <a:ext cx="7467600" cy="2438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7175500" y="5549900"/>
          <a:ext cx="901700" cy="469900"/>
        </p:xfrm>
        <a:graphic>
          <a:graphicData uri="http://schemas.openxmlformats.org/presentationml/2006/ole">
            <p:oleObj spid="_x0000_s135180" name="Equation" r:id="rId13" imgW="393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885" y="2808982"/>
            <a:ext cx="76466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Look now at the Asymptotic Variance</a:t>
            </a: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 of M/M/1/K (for any Value of  )</a:t>
            </a: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7730141" y="3429000"/>
          <a:ext cx="423259" cy="457200"/>
        </p:xfrm>
        <a:graphic>
          <a:graphicData uri="http://schemas.openxmlformats.org/presentationml/2006/ole">
            <p:oleObj spid="_x0000_s167937" name="Equation" r:id="rId3" imgW="152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597</Words>
  <Application>Microsoft Office PowerPoint</Application>
  <PresentationFormat>On-screen Show (4:3)</PresentationFormat>
  <Paragraphs>122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Encounters with the BRAVO Effect  in Queueing Systems</vt:lpstr>
      <vt:lpstr>Outline</vt:lpstr>
      <vt:lpstr>Slide 3</vt:lpstr>
      <vt:lpstr>Slide 4</vt:lpstr>
      <vt:lpstr>The GI/G/1/K Queue</vt:lpstr>
      <vt:lpstr>Slide 6</vt:lpstr>
      <vt:lpstr>Variance of Outputs</vt:lpstr>
      <vt:lpstr>Asymptotic Variance when</vt:lpstr>
      <vt:lpstr>Slide 9</vt:lpstr>
      <vt:lpstr>Slide 10</vt:lpstr>
      <vt:lpstr>Slide 11</vt:lpstr>
      <vt:lpstr>Slide 12</vt:lpstr>
      <vt:lpstr>Some Intuition…</vt:lpstr>
      <vt:lpstr>Slide 14</vt:lpstr>
      <vt:lpstr>Slide 15</vt:lpstr>
      <vt:lpstr>Slide 16</vt:lpstr>
      <vt:lpstr>Balancing   Reduces   Asymptotic   Variance of   Outputs</vt:lpstr>
      <vt:lpstr>Slide 18</vt:lpstr>
      <vt:lpstr>Slide 19</vt:lpstr>
      <vt:lpstr>Slide 20</vt:lpstr>
      <vt:lpstr>Summary</vt:lpstr>
      <vt:lpstr>BRAVO References</vt:lpstr>
      <vt:lpstr>Slide 23</vt:lpstr>
      <vt:lpstr>MAP (Markovian Arrival Process) </vt:lpstr>
      <vt:lpstr>Attempting to Evaluate   Directly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Reduces Asymptotic Variance of Outputs</dc:title>
  <dc:creator>yonin</dc:creator>
  <cp:lastModifiedBy>yonin</cp:lastModifiedBy>
  <cp:revision>102</cp:revision>
  <dcterms:created xsi:type="dcterms:W3CDTF">2010-07-25T08:07:17Z</dcterms:created>
  <dcterms:modified xsi:type="dcterms:W3CDTF">2011-12-01T23:14:12Z</dcterms:modified>
</cp:coreProperties>
</file>